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3" r:id="rId2"/>
    <p:sldId id="266" r:id="rId3"/>
    <p:sldId id="264" r:id="rId4"/>
    <p:sldId id="268" r:id="rId5"/>
    <p:sldId id="267" r:id="rId6"/>
    <p:sldId id="265" r:id="rId7"/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9144000" cy="6858000" type="screen4x3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A10"/>
    <a:srgbClr val="84E742"/>
    <a:srgbClr val="993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23925" y="909638"/>
            <a:ext cx="5983288" cy="448627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Cliquez pour déplacer la diapo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83125" y="5684240"/>
            <a:ext cx="6264628" cy="538485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22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98390" cy="5979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5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432488" y="0"/>
            <a:ext cx="3398390" cy="5979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fr-FR" sz="15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11368882"/>
            <a:ext cx="3398390" cy="59795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fr-FR" sz="15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432488" y="11368882"/>
            <a:ext cx="3398390" cy="59795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3AE34932-DCAD-4B87-B0F5-B96BEBE5A0D9}" type="slidenum">
              <a:rPr lang="fr-FR" sz="1500" b="0" strike="noStrike" spc="-1">
                <a:latin typeface="Times New Roman"/>
              </a:rPr>
              <a:t>‹N°›</a:t>
            </a:fld>
            <a:endParaRPr lang="fr-FR" sz="15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014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</p:spPr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710406" y="4925508"/>
            <a:ext cx="5682505" cy="40289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34036" indent="-234036"/>
            <a:r>
              <a:rPr lang="fr-FR" sz="2200" spc="-1">
                <a:latin typeface="Arial"/>
              </a:rPr>
              <a:t>Rajout des CC Touraine Ouest Val de Loire et CC Gâtine Racan (à la place de Pays Loire Nature), ce qui fait 38 territoires en tout</a:t>
            </a:r>
          </a:p>
          <a:p>
            <a:pPr marL="234036" indent="-234036"/>
            <a:r>
              <a:rPr lang="fr-FR" sz="2200" spc="-1">
                <a:latin typeface="Arial"/>
              </a:rPr>
              <a:t>Changement de catégorie: </a:t>
            </a:r>
          </a:p>
          <a:p>
            <a:pPr marL="234036" indent="-234036"/>
            <a:r>
              <a:rPr lang="fr-FR" sz="2200" spc="-1">
                <a:latin typeface="Arial"/>
              </a:rPr>
              <a:t>1&gt;2 : CC Touraine Ouest Val de Loire / CC Gâtine Racan / CC Castelrenaudais </a:t>
            </a:r>
          </a:p>
          <a:p>
            <a:pPr marL="234036" indent="-234036"/>
            <a:r>
              <a:rPr lang="fr-FR" sz="2200" spc="-1">
                <a:latin typeface="Arial"/>
              </a:rPr>
              <a:t>2&gt;3 : Chartres Métropole / PETR Centre Cher/ CC Touraine Vallée de l’Indre / Pays de Valencay en Berry</a:t>
            </a:r>
          </a:p>
          <a:p>
            <a:pPr marL="234036" indent="-234036"/>
            <a:r>
              <a:rPr lang="fr-FR" sz="2200" spc="-1">
                <a:latin typeface="Arial"/>
              </a:rPr>
              <a:t>3&gt;4 : CC Eguzon Argenton Val de Creuse</a:t>
            </a:r>
          </a:p>
          <a:p>
            <a:pPr marL="234036" indent="-234036"/>
            <a:r>
              <a:rPr lang="fr-FR" sz="2200" spc="-1">
                <a:latin typeface="Arial"/>
              </a:rPr>
              <a:t>4&gt;3:  CC Loche Sud Touraine / PNR de la Brenne / Pays Castelroussin/ Orléans Métropole </a:t>
            </a:r>
          </a:p>
          <a:p>
            <a:pPr marL="234036" indent="-234036"/>
            <a:endParaRPr lang="fr-FR" sz="2200" spc="-1">
              <a:latin typeface="Arial"/>
            </a:endParaRPr>
          </a:p>
        </p:txBody>
      </p:sp>
      <p:sp>
        <p:nvSpPr>
          <p:cNvPr id="446" name="Espace réservé du numéro de diapositive 3"/>
          <p:cNvSpPr/>
          <p:nvPr/>
        </p:nvSpPr>
        <p:spPr>
          <a:xfrm>
            <a:off x="4024144" y="9721270"/>
            <a:ext cx="3077681" cy="5125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7515" tIns="48758" rIns="97515" bIns="48758" anchor="b">
            <a:noAutofit/>
          </a:bodyPr>
          <a:lstStyle/>
          <a:p>
            <a:pPr algn="r">
              <a:lnSpc>
                <a:spcPct val="100000"/>
              </a:lnSpc>
            </a:pPr>
            <a:fld id="{EF0F42F7-61DF-4599-952B-6430CF154E91}" type="slidenum">
              <a:rPr lang="fr-FR" sz="1300" spc="-1">
                <a:solidFill>
                  <a:srgbClr val="000000"/>
                </a:solidFill>
              </a:rPr>
              <a:t>1</a:t>
            </a:fld>
            <a:endParaRPr lang="fr-FR" sz="13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5708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</p:spPr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710407" y="4861441"/>
            <a:ext cx="5682877" cy="460517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34036" indent="-234036"/>
            <a:r>
              <a:rPr lang="fr-FR" sz="2200" spc="-1">
                <a:latin typeface="Arial"/>
              </a:rPr>
              <a:t>Répartition des structures engagées par département</a:t>
            </a:r>
          </a:p>
        </p:txBody>
      </p:sp>
      <p:sp>
        <p:nvSpPr>
          <p:cNvPr id="450" name="Espace réservé du numéro de diapositive 3"/>
          <p:cNvSpPr txBox="1"/>
          <p:nvPr/>
        </p:nvSpPr>
        <p:spPr>
          <a:xfrm>
            <a:off x="4024144" y="9721270"/>
            <a:ext cx="3078054" cy="511328"/>
          </a:xfrm>
          <a:prstGeom prst="rect">
            <a:avLst/>
          </a:prstGeom>
          <a:noFill/>
          <a:ln w="0">
            <a:noFill/>
          </a:ln>
        </p:spPr>
        <p:txBody>
          <a:bodyPr lIns="99075" tIns="49538" rIns="99075" bIns="49538" anchor="b">
            <a:noAutofit/>
          </a:bodyPr>
          <a:lstStyle/>
          <a:p>
            <a:pPr algn="r">
              <a:lnSpc>
                <a:spcPct val="100000"/>
              </a:lnSpc>
            </a:pPr>
            <a:fld id="{815E0782-919B-4829-96F5-B383DB2A1B73}" type="slidenum">
              <a:rPr lang="fr-FR" sz="1300" spc="-1">
                <a:solidFill>
                  <a:srgbClr val="000000"/>
                </a:solidFill>
              </a:rPr>
              <a:t>10</a:t>
            </a:fld>
            <a:endParaRPr lang="fr-FR" sz="13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2719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</p:spPr>
      </p:sp>
      <p:sp>
        <p:nvSpPr>
          <p:cNvPr id="452" name="PlaceHolder 2"/>
          <p:cNvSpPr>
            <a:spLocks noGrp="1"/>
          </p:cNvSpPr>
          <p:nvPr>
            <p:ph type="body"/>
          </p:nvPr>
        </p:nvSpPr>
        <p:spPr>
          <a:xfrm>
            <a:off x="710407" y="4861441"/>
            <a:ext cx="5682877" cy="460517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34036" indent="-234036"/>
            <a:r>
              <a:rPr lang="fr-FR" sz="2200" spc="-1">
                <a:latin typeface="Arial"/>
              </a:rPr>
              <a:t>Types de structure porteuses</a:t>
            </a:r>
          </a:p>
        </p:txBody>
      </p:sp>
      <p:sp>
        <p:nvSpPr>
          <p:cNvPr id="453" name="Espace réservé du numéro de diapositive 3"/>
          <p:cNvSpPr txBox="1"/>
          <p:nvPr/>
        </p:nvSpPr>
        <p:spPr>
          <a:xfrm>
            <a:off x="4024144" y="9721270"/>
            <a:ext cx="3078054" cy="511328"/>
          </a:xfrm>
          <a:prstGeom prst="rect">
            <a:avLst/>
          </a:prstGeom>
          <a:noFill/>
          <a:ln w="0">
            <a:noFill/>
          </a:ln>
        </p:spPr>
        <p:txBody>
          <a:bodyPr lIns="99075" tIns="49538" rIns="99075" bIns="49538" anchor="b">
            <a:noAutofit/>
          </a:bodyPr>
          <a:lstStyle/>
          <a:p>
            <a:pPr algn="r">
              <a:lnSpc>
                <a:spcPct val="100000"/>
              </a:lnSpc>
            </a:pPr>
            <a:fld id="{C61CAC48-E48F-4D62-B472-8C098D865621}" type="slidenum">
              <a:rPr lang="fr-FR" sz="1300" spc="-1">
                <a:solidFill>
                  <a:srgbClr val="000000"/>
                </a:solidFill>
              </a:rPr>
              <a:t>11</a:t>
            </a:fld>
            <a:endParaRPr lang="fr-FR" sz="13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929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</p:spPr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710407" y="4861441"/>
            <a:ext cx="5682877" cy="460517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34036" indent="-234036"/>
            <a:r>
              <a:rPr lang="fr-FR" sz="2200" spc="-1">
                <a:latin typeface="Arial"/>
              </a:rPr>
              <a:t>Types de structure porteuses</a:t>
            </a:r>
          </a:p>
        </p:txBody>
      </p:sp>
      <p:sp>
        <p:nvSpPr>
          <p:cNvPr id="456" name="Espace réservé du numéro de diapositive 3"/>
          <p:cNvSpPr txBox="1"/>
          <p:nvPr/>
        </p:nvSpPr>
        <p:spPr>
          <a:xfrm>
            <a:off x="4024144" y="9721270"/>
            <a:ext cx="3078054" cy="511328"/>
          </a:xfrm>
          <a:prstGeom prst="rect">
            <a:avLst/>
          </a:prstGeom>
          <a:noFill/>
          <a:ln w="0">
            <a:noFill/>
          </a:ln>
        </p:spPr>
        <p:txBody>
          <a:bodyPr lIns="99075" tIns="49538" rIns="99075" bIns="49538" anchor="b">
            <a:noAutofit/>
          </a:bodyPr>
          <a:lstStyle/>
          <a:p>
            <a:pPr algn="r">
              <a:lnSpc>
                <a:spcPct val="100000"/>
              </a:lnSpc>
            </a:pPr>
            <a:fld id="{0A258A60-DF49-46C8-B89F-8FEF588D6E3D}" type="slidenum">
              <a:rPr lang="fr-FR" sz="1300" spc="-1">
                <a:solidFill>
                  <a:srgbClr val="000000"/>
                </a:solidFill>
              </a:rPr>
              <a:t>12</a:t>
            </a:fld>
            <a:endParaRPr lang="fr-FR" sz="13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0352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</p:spPr>
      </p:sp>
      <p:sp>
        <p:nvSpPr>
          <p:cNvPr id="458" name="PlaceHolder 2"/>
          <p:cNvSpPr>
            <a:spLocks noGrp="1"/>
          </p:cNvSpPr>
          <p:nvPr>
            <p:ph type="body"/>
          </p:nvPr>
        </p:nvSpPr>
        <p:spPr>
          <a:xfrm>
            <a:off x="710407" y="4861441"/>
            <a:ext cx="5682877" cy="460517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34036" indent="-234036"/>
            <a:r>
              <a:rPr lang="fr-FR" sz="2200" spc="-1">
                <a:latin typeface="Arial"/>
              </a:rPr>
              <a:t>Etapes d’avancement des démarches alimentaires en RCVL</a:t>
            </a:r>
          </a:p>
        </p:txBody>
      </p:sp>
      <p:sp>
        <p:nvSpPr>
          <p:cNvPr id="459" name="Espace réservé du numéro de diapositive 3"/>
          <p:cNvSpPr txBox="1"/>
          <p:nvPr/>
        </p:nvSpPr>
        <p:spPr>
          <a:xfrm>
            <a:off x="4024144" y="9721270"/>
            <a:ext cx="3078054" cy="511328"/>
          </a:xfrm>
          <a:prstGeom prst="rect">
            <a:avLst/>
          </a:prstGeom>
          <a:noFill/>
          <a:ln w="0">
            <a:noFill/>
          </a:ln>
        </p:spPr>
        <p:txBody>
          <a:bodyPr lIns="99075" tIns="49538" rIns="99075" bIns="49538" anchor="b">
            <a:noAutofit/>
          </a:bodyPr>
          <a:lstStyle/>
          <a:p>
            <a:pPr algn="r">
              <a:lnSpc>
                <a:spcPct val="100000"/>
              </a:lnSpc>
            </a:pPr>
            <a:fld id="{18EE6AB8-B654-40E4-9564-E77CEC465C02}" type="slidenum">
              <a:rPr lang="fr-FR" sz="1300" spc="-1">
                <a:solidFill>
                  <a:srgbClr val="000000"/>
                </a:solidFill>
              </a:rPr>
              <a:t>13</a:t>
            </a:fld>
            <a:endParaRPr lang="fr-FR" sz="13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7201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</p:spPr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710406" y="4925508"/>
            <a:ext cx="5682505" cy="40289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34036" indent="-234036"/>
            <a:r>
              <a:rPr lang="fr-FR" sz="2200" spc="-1">
                <a:latin typeface="Arial"/>
              </a:rPr>
              <a:t>Rajout des CC Touraine Ouest Val de Loire et CC Gâtine Racan (à la place de Pays Loire Nature), ce qui fait 38 territoires en tout</a:t>
            </a:r>
          </a:p>
          <a:p>
            <a:pPr marL="234036" indent="-234036"/>
            <a:r>
              <a:rPr lang="fr-FR" sz="2200" spc="-1">
                <a:latin typeface="Arial"/>
              </a:rPr>
              <a:t>Changement de catégorie: </a:t>
            </a:r>
          </a:p>
          <a:p>
            <a:pPr marL="234036" indent="-234036"/>
            <a:r>
              <a:rPr lang="fr-FR" sz="2200" spc="-1">
                <a:latin typeface="Arial"/>
              </a:rPr>
              <a:t>1&gt;2 : CC Touraine Ouest Val de Loire / CC Gâtine Racan / CC Castelrenaudais </a:t>
            </a:r>
          </a:p>
          <a:p>
            <a:pPr marL="234036" indent="-234036"/>
            <a:r>
              <a:rPr lang="fr-FR" sz="2200" spc="-1">
                <a:latin typeface="Arial"/>
              </a:rPr>
              <a:t>2&gt;3 : Chartres Métropole / PETR Centre Cher/ CC Touraine Vallée de l’Indre / Pays de Valencay en Berry</a:t>
            </a:r>
          </a:p>
          <a:p>
            <a:pPr marL="234036" indent="-234036"/>
            <a:r>
              <a:rPr lang="fr-FR" sz="2200" spc="-1">
                <a:latin typeface="Arial"/>
              </a:rPr>
              <a:t>3&gt;4 : CC Eguzon Argenton Val de Creuse</a:t>
            </a:r>
          </a:p>
          <a:p>
            <a:pPr marL="234036" indent="-234036"/>
            <a:r>
              <a:rPr lang="fr-FR" sz="2200" spc="-1">
                <a:latin typeface="Arial"/>
              </a:rPr>
              <a:t>4&gt;3:  CC Loche Sud Touraine / PNR de la Brenne / Pays Castelroussin/ Orléans Métropole </a:t>
            </a:r>
          </a:p>
          <a:p>
            <a:pPr marL="234036" indent="-234036"/>
            <a:endParaRPr lang="fr-FR" sz="2200" spc="-1">
              <a:latin typeface="Arial"/>
            </a:endParaRPr>
          </a:p>
        </p:txBody>
      </p:sp>
      <p:sp>
        <p:nvSpPr>
          <p:cNvPr id="446" name="Espace réservé du numéro de diapositive 3"/>
          <p:cNvSpPr/>
          <p:nvPr/>
        </p:nvSpPr>
        <p:spPr>
          <a:xfrm>
            <a:off x="4024144" y="9721270"/>
            <a:ext cx="3077681" cy="5125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7515" tIns="48758" rIns="97515" bIns="48758" anchor="b">
            <a:noAutofit/>
          </a:bodyPr>
          <a:lstStyle/>
          <a:p>
            <a:pPr algn="r">
              <a:lnSpc>
                <a:spcPct val="100000"/>
              </a:lnSpc>
            </a:pPr>
            <a:fld id="{EF0F42F7-61DF-4599-952B-6430CF154E91}" type="slidenum">
              <a:rPr lang="fr-FR" sz="1300" spc="-1">
                <a:solidFill>
                  <a:srgbClr val="000000"/>
                </a:solidFill>
              </a:rPr>
              <a:t>2</a:t>
            </a:fld>
            <a:endParaRPr lang="fr-FR" sz="13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7361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</p:spPr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710406" y="4925508"/>
            <a:ext cx="5682505" cy="40289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34036" indent="-234036"/>
            <a:r>
              <a:rPr lang="fr-FR" sz="2200" spc="-1">
                <a:latin typeface="Arial"/>
              </a:rPr>
              <a:t>Rajout des CC Touraine Ouest Val de Loire et CC Gâtine Racan (à la place de Pays Loire Nature), ce qui fait 38 territoires en tout</a:t>
            </a:r>
          </a:p>
          <a:p>
            <a:pPr marL="234036" indent="-234036"/>
            <a:r>
              <a:rPr lang="fr-FR" sz="2200" spc="-1">
                <a:latin typeface="Arial"/>
              </a:rPr>
              <a:t>Changement de catégorie: </a:t>
            </a:r>
          </a:p>
          <a:p>
            <a:pPr marL="234036" indent="-234036"/>
            <a:r>
              <a:rPr lang="fr-FR" sz="2200" spc="-1">
                <a:latin typeface="Arial"/>
              </a:rPr>
              <a:t>1&gt;2 : CC Touraine Ouest Val de Loire / CC Gâtine Racan / CC Castelrenaudais </a:t>
            </a:r>
          </a:p>
          <a:p>
            <a:pPr marL="234036" indent="-234036"/>
            <a:r>
              <a:rPr lang="fr-FR" sz="2200" spc="-1">
                <a:latin typeface="Arial"/>
              </a:rPr>
              <a:t>2&gt;3 : Chartres Métropole / PETR Centre Cher/ CC Touraine Vallée de l’Indre / Pays de Valencay en Berry</a:t>
            </a:r>
          </a:p>
          <a:p>
            <a:pPr marL="234036" indent="-234036"/>
            <a:r>
              <a:rPr lang="fr-FR" sz="2200" spc="-1">
                <a:latin typeface="Arial"/>
              </a:rPr>
              <a:t>3&gt;4 : CC Eguzon Argenton Val de Creuse</a:t>
            </a:r>
          </a:p>
          <a:p>
            <a:pPr marL="234036" indent="-234036"/>
            <a:r>
              <a:rPr lang="fr-FR" sz="2200" spc="-1">
                <a:latin typeface="Arial"/>
              </a:rPr>
              <a:t>4&gt;3:  CC Loche Sud Touraine / PNR de la Brenne / Pays Castelroussin/ Orléans Métropole </a:t>
            </a:r>
          </a:p>
          <a:p>
            <a:pPr marL="234036" indent="-234036"/>
            <a:endParaRPr lang="fr-FR" sz="2200" spc="-1">
              <a:latin typeface="Arial"/>
            </a:endParaRPr>
          </a:p>
        </p:txBody>
      </p:sp>
      <p:sp>
        <p:nvSpPr>
          <p:cNvPr id="446" name="Espace réservé du numéro de diapositive 3"/>
          <p:cNvSpPr/>
          <p:nvPr/>
        </p:nvSpPr>
        <p:spPr>
          <a:xfrm>
            <a:off x="4024144" y="9721270"/>
            <a:ext cx="3077681" cy="5125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7515" tIns="48758" rIns="97515" bIns="48758" anchor="b">
            <a:noAutofit/>
          </a:bodyPr>
          <a:lstStyle/>
          <a:p>
            <a:pPr algn="r">
              <a:lnSpc>
                <a:spcPct val="100000"/>
              </a:lnSpc>
            </a:pPr>
            <a:fld id="{EF0F42F7-61DF-4599-952B-6430CF154E91}" type="slidenum">
              <a:rPr lang="fr-FR" sz="1300" spc="-1">
                <a:solidFill>
                  <a:srgbClr val="000000"/>
                </a:solidFill>
              </a:rPr>
              <a:t>3</a:t>
            </a:fld>
            <a:endParaRPr lang="fr-FR" sz="13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3361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</p:spPr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710406" y="4925508"/>
            <a:ext cx="5682505" cy="40289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34036" indent="-234036"/>
            <a:r>
              <a:rPr lang="fr-FR" sz="2200" spc="-1">
                <a:latin typeface="Arial"/>
              </a:rPr>
              <a:t>Rajout des CC Touraine Ouest Val de Loire et CC Gâtine Racan (à la place de Pays Loire Nature), ce qui fait 38 territoires en tout</a:t>
            </a:r>
          </a:p>
          <a:p>
            <a:pPr marL="234036" indent="-234036"/>
            <a:r>
              <a:rPr lang="fr-FR" sz="2200" spc="-1">
                <a:latin typeface="Arial"/>
              </a:rPr>
              <a:t>Changement de catégorie: </a:t>
            </a:r>
          </a:p>
          <a:p>
            <a:pPr marL="234036" indent="-234036"/>
            <a:r>
              <a:rPr lang="fr-FR" sz="2200" spc="-1">
                <a:latin typeface="Arial"/>
              </a:rPr>
              <a:t>1&gt;2 : CC Touraine Ouest Val de Loire / CC Gâtine Racan / CC Castelrenaudais </a:t>
            </a:r>
          </a:p>
          <a:p>
            <a:pPr marL="234036" indent="-234036"/>
            <a:r>
              <a:rPr lang="fr-FR" sz="2200" spc="-1">
                <a:latin typeface="Arial"/>
              </a:rPr>
              <a:t>2&gt;3 : Chartres Métropole / PETR Centre Cher/ CC Touraine Vallée de l’Indre / Pays de Valencay en Berry</a:t>
            </a:r>
          </a:p>
          <a:p>
            <a:pPr marL="234036" indent="-234036"/>
            <a:r>
              <a:rPr lang="fr-FR" sz="2200" spc="-1">
                <a:latin typeface="Arial"/>
              </a:rPr>
              <a:t>3&gt;4 : CC Eguzon Argenton Val de Creuse</a:t>
            </a:r>
          </a:p>
          <a:p>
            <a:pPr marL="234036" indent="-234036"/>
            <a:r>
              <a:rPr lang="fr-FR" sz="2200" spc="-1">
                <a:latin typeface="Arial"/>
              </a:rPr>
              <a:t>4&gt;3:  CC Loche Sud Touraine / PNR de la Brenne / Pays Castelroussin/ Orléans Métropole </a:t>
            </a:r>
          </a:p>
          <a:p>
            <a:pPr marL="234036" indent="-234036"/>
            <a:endParaRPr lang="fr-FR" sz="2200" spc="-1">
              <a:latin typeface="Arial"/>
            </a:endParaRPr>
          </a:p>
        </p:txBody>
      </p:sp>
      <p:sp>
        <p:nvSpPr>
          <p:cNvPr id="446" name="Espace réservé du numéro de diapositive 3"/>
          <p:cNvSpPr/>
          <p:nvPr/>
        </p:nvSpPr>
        <p:spPr>
          <a:xfrm>
            <a:off x="4024144" y="9721270"/>
            <a:ext cx="3077681" cy="5125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7515" tIns="48758" rIns="97515" bIns="48758" anchor="b">
            <a:noAutofit/>
          </a:bodyPr>
          <a:lstStyle/>
          <a:p>
            <a:pPr algn="r">
              <a:lnSpc>
                <a:spcPct val="100000"/>
              </a:lnSpc>
            </a:pPr>
            <a:fld id="{EF0F42F7-61DF-4599-952B-6430CF154E91}" type="slidenum">
              <a:rPr lang="fr-FR" sz="1300" spc="-1">
                <a:solidFill>
                  <a:srgbClr val="000000"/>
                </a:solidFill>
              </a:rPr>
              <a:t>4</a:t>
            </a:fld>
            <a:endParaRPr lang="fr-FR" sz="13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9729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</p:spPr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710406" y="4925508"/>
            <a:ext cx="5682505" cy="40289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34036" indent="-234036"/>
            <a:r>
              <a:rPr lang="fr-FR" sz="2200" spc="-1">
                <a:latin typeface="Arial"/>
              </a:rPr>
              <a:t>Rajout des CC Touraine Ouest Val de Loire et CC Gâtine Racan (à la place de Pays Loire Nature), ce qui fait 38 territoires en tout</a:t>
            </a:r>
          </a:p>
          <a:p>
            <a:pPr marL="234036" indent="-234036"/>
            <a:r>
              <a:rPr lang="fr-FR" sz="2200" spc="-1">
                <a:latin typeface="Arial"/>
              </a:rPr>
              <a:t>Changement de catégorie: </a:t>
            </a:r>
          </a:p>
          <a:p>
            <a:pPr marL="234036" indent="-234036"/>
            <a:r>
              <a:rPr lang="fr-FR" sz="2200" spc="-1">
                <a:latin typeface="Arial"/>
              </a:rPr>
              <a:t>1&gt;2 : CC Touraine Ouest Val de Loire / CC Gâtine Racan / CC Castelrenaudais </a:t>
            </a:r>
          </a:p>
          <a:p>
            <a:pPr marL="234036" indent="-234036"/>
            <a:r>
              <a:rPr lang="fr-FR" sz="2200" spc="-1">
                <a:latin typeface="Arial"/>
              </a:rPr>
              <a:t>2&gt;3 : Chartres Métropole / PETR Centre Cher/ CC Touraine Vallée de l’Indre / Pays de Valencay en Berry</a:t>
            </a:r>
          </a:p>
          <a:p>
            <a:pPr marL="234036" indent="-234036"/>
            <a:r>
              <a:rPr lang="fr-FR" sz="2200" spc="-1">
                <a:latin typeface="Arial"/>
              </a:rPr>
              <a:t>3&gt;4 : CC Eguzon Argenton Val de Creuse</a:t>
            </a:r>
          </a:p>
          <a:p>
            <a:pPr marL="234036" indent="-234036"/>
            <a:r>
              <a:rPr lang="fr-FR" sz="2200" spc="-1">
                <a:latin typeface="Arial"/>
              </a:rPr>
              <a:t>4&gt;3:  CC Loche Sud Touraine / PNR de la Brenne / Pays Castelroussin/ Orléans Métropole </a:t>
            </a:r>
          </a:p>
          <a:p>
            <a:pPr marL="234036" indent="-234036"/>
            <a:endParaRPr lang="fr-FR" sz="2200" spc="-1">
              <a:latin typeface="Arial"/>
            </a:endParaRPr>
          </a:p>
        </p:txBody>
      </p:sp>
      <p:sp>
        <p:nvSpPr>
          <p:cNvPr id="446" name="Espace réservé du numéro de diapositive 3"/>
          <p:cNvSpPr/>
          <p:nvPr/>
        </p:nvSpPr>
        <p:spPr>
          <a:xfrm>
            <a:off x="4024144" y="9721270"/>
            <a:ext cx="3077681" cy="5125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7515" tIns="48758" rIns="97515" bIns="48758" anchor="b">
            <a:noAutofit/>
          </a:bodyPr>
          <a:lstStyle/>
          <a:p>
            <a:pPr algn="r">
              <a:lnSpc>
                <a:spcPct val="100000"/>
              </a:lnSpc>
            </a:pPr>
            <a:fld id="{EF0F42F7-61DF-4599-952B-6430CF154E91}" type="slidenum">
              <a:rPr lang="fr-FR" sz="1300" spc="-1">
                <a:solidFill>
                  <a:srgbClr val="000000"/>
                </a:solidFill>
              </a:rPr>
              <a:t>5</a:t>
            </a:fld>
            <a:endParaRPr lang="fr-FR" sz="13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1409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</p:spPr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710406" y="4925508"/>
            <a:ext cx="5682505" cy="40289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34036" indent="-234036"/>
            <a:r>
              <a:rPr lang="fr-FR" sz="2200" spc="-1">
                <a:latin typeface="Arial"/>
              </a:rPr>
              <a:t>Rajout des CC Touraine Ouest Val de Loire et CC Gâtine Racan (à la place de Pays Loire Nature), ce qui fait 38 territoires en tout</a:t>
            </a:r>
          </a:p>
          <a:p>
            <a:pPr marL="234036" indent="-234036"/>
            <a:r>
              <a:rPr lang="fr-FR" sz="2200" spc="-1">
                <a:latin typeface="Arial"/>
              </a:rPr>
              <a:t>Changement de catégorie: </a:t>
            </a:r>
          </a:p>
          <a:p>
            <a:pPr marL="234036" indent="-234036"/>
            <a:r>
              <a:rPr lang="fr-FR" sz="2200" spc="-1">
                <a:latin typeface="Arial"/>
              </a:rPr>
              <a:t>1&gt;2 : CC Touraine Ouest Val de Loire / CC Gâtine Racan / CC Castelrenaudais </a:t>
            </a:r>
          </a:p>
          <a:p>
            <a:pPr marL="234036" indent="-234036"/>
            <a:r>
              <a:rPr lang="fr-FR" sz="2200" spc="-1">
                <a:latin typeface="Arial"/>
              </a:rPr>
              <a:t>2&gt;3 : Chartres Métropole / PETR Centre Cher/ CC Touraine Vallée de l’Indre / Pays de Valencay en Berry</a:t>
            </a:r>
          </a:p>
          <a:p>
            <a:pPr marL="234036" indent="-234036"/>
            <a:r>
              <a:rPr lang="fr-FR" sz="2200" spc="-1">
                <a:latin typeface="Arial"/>
              </a:rPr>
              <a:t>3&gt;4 : CC Eguzon Argenton Val de Creuse</a:t>
            </a:r>
          </a:p>
          <a:p>
            <a:pPr marL="234036" indent="-234036"/>
            <a:r>
              <a:rPr lang="fr-FR" sz="2200" spc="-1">
                <a:latin typeface="Arial"/>
              </a:rPr>
              <a:t>4&gt;3:  CC Loche Sud Touraine / PNR de la Brenne / Pays Castelroussin/ Orléans Métropole </a:t>
            </a:r>
          </a:p>
          <a:p>
            <a:pPr marL="234036" indent="-234036"/>
            <a:endParaRPr lang="fr-FR" sz="2200" spc="-1">
              <a:latin typeface="Arial"/>
            </a:endParaRPr>
          </a:p>
        </p:txBody>
      </p:sp>
      <p:sp>
        <p:nvSpPr>
          <p:cNvPr id="446" name="Espace réservé du numéro de diapositive 3"/>
          <p:cNvSpPr/>
          <p:nvPr/>
        </p:nvSpPr>
        <p:spPr>
          <a:xfrm>
            <a:off x="4024144" y="9721270"/>
            <a:ext cx="3077681" cy="5125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7515" tIns="48758" rIns="97515" bIns="48758" anchor="b">
            <a:noAutofit/>
          </a:bodyPr>
          <a:lstStyle/>
          <a:p>
            <a:pPr algn="r">
              <a:lnSpc>
                <a:spcPct val="100000"/>
              </a:lnSpc>
            </a:pPr>
            <a:fld id="{EF0F42F7-61DF-4599-952B-6430CF154E91}" type="slidenum">
              <a:rPr lang="fr-FR" sz="1300" spc="-1">
                <a:solidFill>
                  <a:srgbClr val="000000"/>
                </a:solidFill>
              </a:rPr>
              <a:t>6</a:t>
            </a:fld>
            <a:endParaRPr lang="fr-FR" sz="13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0236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</p:spPr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710407" y="4861441"/>
            <a:ext cx="5682877" cy="460517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34036" indent="-234036"/>
            <a:r>
              <a:rPr lang="fr-FR" sz="2200" spc="-1">
                <a:latin typeface="Arial"/>
              </a:rPr>
              <a:t>Etapes d’avancement des démarches alimentaires en RCVL</a:t>
            </a:r>
          </a:p>
        </p:txBody>
      </p:sp>
      <p:sp>
        <p:nvSpPr>
          <p:cNvPr id="441" name="Espace réservé du numéro de diapositive 3"/>
          <p:cNvSpPr txBox="1"/>
          <p:nvPr/>
        </p:nvSpPr>
        <p:spPr>
          <a:xfrm>
            <a:off x="4024144" y="9721270"/>
            <a:ext cx="3078054" cy="511328"/>
          </a:xfrm>
          <a:prstGeom prst="rect">
            <a:avLst/>
          </a:prstGeom>
          <a:noFill/>
          <a:ln w="0">
            <a:noFill/>
          </a:ln>
        </p:spPr>
        <p:txBody>
          <a:bodyPr lIns="99075" tIns="49538" rIns="99075" bIns="49538" anchor="b">
            <a:noAutofit/>
          </a:bodyPr>
          <a:lstStyle/>
          <a:p>
            <a:pPr algn="r">
              <a:lnSpc>
                <a:spcPct val="100000"/>
              </a:lnSpc>
            </a:pPr>
            <a:fld id="{92781189-00D7-4698-B592-E0ADC6FA495E}" type="slidenum">
              <a:rPr lang="fr-FR" sz="1300" spc="-1">
                <a:solidFill>
                  <a:srgbClr val="000000"/>
                </a:solidFill>
              </a:rPr>
              <a:t>7</a:t>
            </a:fld>
            <a:endParaRPr lang="fr-FR" sz="13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3959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</p:spPr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710407" y="4861441"/>
            <a:ext cx="5682877" cy="460517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34036" indent="-234036"/>
            <a:r>
              <a:rPr lang="fr-FR" sz="2200" spc="-1">
                <a:latin typeface="Arial"/>
              </a:rPr>
              <a:t>Etapes d’avancement des démarches alimentaires en RCVL</a:t>
            </a:r>
          </a:p>
        </p:txBody>
      </p:sp>
      <p:sp>
        <p:nvSpPr>
          <p:cNvPr id="444" name="Espace réservé du numéro de diapositive 3_0"/>
          <p:cNvSpPr txBox="1"/>
          <p:nvPr/>
        </p:nvSpPr>
        <p:spPr>
          <a:xfrm>
            <a:off x="4024144" y="9721270"/>
            <a:ext cx="3078054" cy="511328"/>
          </a:xfrm>
          <a:prstGeom prst="rect">
            <a:avLst/>
          </a:prstGeom>
          <a:noFill/>
          <a:ln w="0">
            <a:noFill/>
          </a:ln>
        </p:spPr>
        <p:txBody>
          <a:bodyPr lIns="99075" tIns="49538" rIns="99075" bIns="49538" anchor="b">
            <a:noAutofit/>
          </a:bodyPr>
          <a:lstStyle/>
          <a:p>
            <a:pPr algn="r">
              <a:lnSpc>
                <a:spcPct val="100000"/>
              </a:lnSpc>
            </a:pPr>
            <a:fld id="{A5395E54-5C90-4AE5-8806-3DD5CCF5A5A7}" type="slidenum">
              <a:rPr lang="fr-FR" sz="1300" spc="-1">
                <a:solidFill>
                  <a:srgbClr val="000000"/>
                </a:solidFill>
              </a:rPr>
              <a:t>8</a:t>
            </a:fld>
            <a:endParaRPr lang="fr-FR" sz="13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9301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</p:spPr>
      </p:sp>
      <p:sp>
        <p:nvSpPr>
          <p:cNvPr id="446" name="PlaceHolder 2"/>
          <p:cNvSpPr>
            <a:spLocks noGrp="1"/>
          </p:cNvSpPr>
          <p:nvPr>
            <p:ph type="body"/>
          </p:nvPr>
        </p:nvSpPr>
        <p:spPr>
          <a:xfrm>
            <a:off x="710407" y="4861441"/>
            <a:ext cx="5682877" cy="460517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34036" indent="-234036"/>
            <a:r>
              <a:rPr lang="fr-FR" sz="2200" spc="-1">
                <a:latin typeface="Arial"/>
              </a:rPr>
              <a:t>Etapes d’avancement des démarches alimentaires en RCVL</a:t>
            </a:r>
          </a:p>
        </p:txBody>
      </p:sp>
      <p:sp>
        <p:nvSpPr>
          <p:cNvPr id="447" name="Espace réservé du numéro de diapositive 3"/>
          <p:cNvSpPr txBox="1"/>
          <p:nvPr/>
        </p:nvSpPr>
        <p:spPr>
          <a:xfrm>
            <a:off x="4024144" y="9721270"/>
            <a:ext cx="3078054" cy="511328"/>
          </a:xfrm>
          <a:prstGeom prst="rect">
            <a:avLst/>
          </a:prstGeom>
          <a:noFill/>
          <a:ln w="0">
            <a:noFill/>
          </a:ln>
        </p:spPr>
        <p:txBody>
          <a:bodyPr lIns="99075" tIns="49538" rIns="99075" bIns="49538" anchor="b">
            <a:noAutofit/>
          </a:bodyPr>
          <a:lstStyle/>
          <a:p>
            <a:pPr algn="r">
              <a:lnSpc>
                <a:spcPct val="100000"/>
              </a:lnSpc>
            </a:pPr>
            <a:fld id="{863A07EA-82B9-4FF0-914B-FF181BDEC36C}" type="slidenum">
              <a:rPr lang="fr-FR" sz="1300" spc="-1">
                <a:solidFill>
                  <a:srgbClr val="000000"/>
                </a:solidFill>
              </a:rPr>
              <a:t>9</a:t>
            </a:fld>
            <a:endParaRPr lang="fr-FR" sz="13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8227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</a:rPr>
              <a:t>Modifiez le style du titre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9787D6B3-041A-4BB5-9B34-20CBC8024702}" type="datetime">
              <a:rPr lang="fr-FR" sz="1200" b="0" strike="noStrike" spc="-1">
                <a:solidFill>
                  <a:srgbClr val="8B8B8B"/>
                </a:solidFill>
                <a:latin typeface="Calibri"/>
              </a:rPr>
              <a:t>04/03/2022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D0D3514-3CB3-4D81-9548-F03DBEBDC219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17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17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43" y="-40882"/>
            <a:ext cx="9244579" cy="6537370"/>
          </a:xfrm>
          <a:prstGeom prst="rect">
            <a:avLst/>
          </a:prstGeom>
        </p:spPr>
      </p:pic>
      <p:sp>
        <p:nvSpPr>
          <p:cNvPr id="281" name="Titre 2"/>
          <p:cNvSpPr/>
          <p:nvPr/>
        </p:nvSpPr>
        <p:spPr>
          <a:xfrm>
            <a:off x="4394047" y="175290"/>
            <a:ext cx="2975331" cy="4991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000" spc="-1" dirty="0">
                <a:solidFill>
                  <a:srgbClr val="000000"/>
                </a:solidFill>
                <a:latin typeface="Calibri"/>
                <a:ea typeface="DejaVu Sans"/>
              </a:rPr>
              <a:t>Dynamique des structures en septembre 2021</a:t>
            </a:r>
            <a:endParaRPr lang="fr-FR" sz="2000" spc="-1" dirty="0">
              <a:latin typeface="Arial"/>
            </a:endParaRPr>
          </a:p>
        </p:txBody>
      </p:sp>
      <p:pic>
        <p:nvPicPr>
          <p:cNvPr id="282" name="Image 5"/>
          <p:cNvPicPr/>
          <p:nvPr/>
        </p:nvPicPr>
        <p:blipFill>
          <a:blip r:embed="rId4"/>
          <a:stretch/>
        </p:blipFill>
        <p:spPr>
          <a:xfrm>
            <a:off x="82906" y="165441"/>
            <a:ext cx="2435265" cy="1921051"/>
          </a:xfrm>
          <a:prstGeom prst="rect">
            <a:avLst/>
          </a:prstGeom>
          <a:ln w="0">
            <a:noFill/>
          </a:ln>
        </p:spPr>
      </p:pic>
      <p:sp>
        <p:nvSpPr>
          <p:cNvPr id="283" name="ZoneTexte 8"/>
          <p:cNvSpPr/>
          <p:nvPr/>
        </p:nvSpPr>
        <p:spPr>
          <a:xfrm>
            <a:off x="3722822" y="757392"/>
            <a:ext cx="853740" cy="3451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900" spc="-1" dirty="0">
                <a:solidFill>
                  <a:srgbClr val="000000"/>
                </a:solidFill>
                <a:latin typeface="Calibri"/>
                <a:ea typeface="DejaVu Sans"/>
              </a:rPr>
              <a:t>CA Pays de</a:t>
            </a:r>
            <a:endParaRPr lang="fr-FR" sz="9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900" spc="-1" dirty="0">
                <a:solidFill>
                  <a:srgbClr val="000000"/>
                </a:solidFill>
                <a:latin typeface="Calibri"/>
                <a:ea typeface="DejaVu Sans"/>
              </a:rPr>
              <a:t>    Dreux</a:t>
            </a:r>
            <a:endParaRPr lang="fr-FR" sz="900" spc="-1" dirty="0">
              <a:latin typeface="Arial"/>
            </a:endParaRPr>
          </a:p>
        </p:txBody>
      </p:sp>
      <p:graphicFrame>
        <p:nvGraphicFramePr>
          <p:cNvPr id="284" name="Espace réservé du contenu 7"/>
          <p:cNvGraphicFramePr/>
          <p:nvPr>
            <p:extLst>
              <p:ext uri="{D42A27DB-BD31-4B8C-83A1-F6EECF244321}">
                <p14:modId xmlns:p14="http://schemas.microsoft.com/office/powerpoint/2010/main" val="3959301335"/>
              </p:ext>
            </p:extLst>
          </p:nvPr>
        </p:nvGraphicFramePr>
        <p:xfrm>
          <a:off x="9472229" y="695918"/>
          <a:ext cx="2991368" cy="5417766"/>
        </p:xfrm>
        <a:graphic>
          <a:graphicData uri="http://schemas.openxmlformats.org/drawingml/2006/table">
            <a:tbl>
              <a:tblPr/>
              <a:tblGrid>
                <a:gridCol w="77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3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82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# de territoires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R w="12240">
                      <a:solidFill>
                        <a:srgbClr val="000000"/>
                      </a:solidFill>
                    </a:lnR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Etat d'avancement 2021  - répartition</a:t>
                      </a:r>
                      <a:endParaRPr lang="fr-FR" sz="12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3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10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1- Pas de démarche PAT actuelle ni en perspective. 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102870" marR="102870" marT="34290" marB="3429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9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2- Pas de démarche PAT actuelle mais en cours de réflexion. 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102870" marR="102870" marT="34290" marB="3429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2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15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3- Démarche PAT en émergence et diagnostic en cours.  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102870" marR="102870" marT="34290" marB="3429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2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4- Démarche PAT en émergence et gouvernance en construction.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102870" marR="102870" marT="34290" marB="3429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67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5- Démarche PAT en déploiement et premières actions en cours de lancement.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102870" marR="102870" marT="34290" marB="3429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7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38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Total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85" name="ZoneTexte 11"/>
          <p:cNvSpPr/>
          <p:nvPr/>
        </p:nvSpPr>
        <p:spPr>
          <a:xfrm>
            <a:off x="3183171" y="1510501"/>
            <a:ext cx="735210" cy="4374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800" spc="-1" dirty="0">
                <a:solidFill>
                  <a:srgbClr val="FFFFFF"/>
                </a:solidFill>
                <a:latin typeface="Calibri"/>
                <a:ea typeface="DejaVu Sans"/>
              </a:rPr>
              <a:t>          PNR </a:t>
            </a:r>
            <a:endParaRPr lang="fr-FR" sz="8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800" spc="-1" dirty="0">
                <a:solidFill>
                  <a:srgbClr val="FFFFFF"/>
                </a:solidFill>
                <a:latin typeface="Calibri"/>
                <a:ea typeface="DejaVu Sans"/>
              </a:rPr>
              <a:t>       du                    Perche</a:t>
            </a:r>
            <a:endParaRPr lang="fr-FR" sz="800" spc="-1" dirty="0">
              <a:latin typeface="Arial"/>
            </a:endParaRPr>
          </a:p>
        </p:txBody>
      </p:sp>
      <p:sp>
        <p:nvSpPr>
          <p:cNvPr id="286" name="ZoneTexte 12"/>
          <p:cNvSpPr/>
          <p:nvPr/>
        </p:nvSpPr>
        <p:spPr>
          <a:xfrm>
            <a:off x="3999930" y="1335787"/>
            <a:ext cx="719010" cy="3451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900" spc="-1" dirty="0">
                <a:solidFill>
                  <a:srgbClr val="000000"/>
                </a:solidFill>
                <a:latin typeface="Calibri"/>
                <a:ea typeface="DejaVu Sans"/>
              </a:rPr>
              <a:t>Chartres</a:t>
            </a:r>
            <a:endParaRPr lang="fr-FR" sz="9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spc="-1" dirty="0">
                <a:solidFill>
                  <a:srgbClr val="000000"/>
                </a:solidFill>
                <a:latin typeface="Calibri"/>
                <a:ea typeface="DejaVu Sans"/>
              </a:rPr>
              <a:t>   Métropole</a:t>
            </a:r>
            <a:endParaRPr lang="fr-FR" sz="900" spc="-1" dirty="0">
              <a:latin typeface="Arial"/>
            </a:endParaRPr>
          </a:p>
        </p:txBody>
      </p:sp>
      <p:sp>
        <p:nvSpPr>
          <p:cNvPr id="293" name="ZoneTexte 34"/>
          <p:cNvSpPr/>
          <p:nvPr/>
        </p:nvSpPr>
        <p:spPr>
          <a:xfrm>
            <a:off x="3622829" y="1952291"/>
            <a:ext cx="1399329" cy="3913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050" spc="-1" dirty="0">
                <a:solidFill>
                  <a:srgbClr val="000000"/>
                </a:solidFill>
                <a:latin typeface="Calibri"/>
                <a:ea typeface="DejaVu Sans"/>
              </a:rPr>
              <a:t>Pays </a:t>
            </a:r>
            <a:r>
              <a:rPr lang="fr-FR" sz="1050" spc="-1" dirty="0" err="1">
                <a:solidFill>
                  <a:srgbClr val="000000"/>
                </a:solidFill>
                <a:latin typeface="Calibri"/>
                <a:ea typeface="DejaVu Sans"/>
              </a:rPr>
              <a:t>Dunois+CC</a:t>
            </a:r>
            <a:r>
              <a:rPr lang="fr-FR" sz="1050" spc="-1" dirty="0">
                <a:solidFill>
                  <a:srgbClr val="000000"/>
                </a:solidFill>
                <a:latin typeface="Calibri"/>
                <a:ea typeface="DejaVu Sans"/>
              </a:rPr>
              <a:t> Cœur de Beauce</a:t>
            </a:r>
            <a:endParaRPr lang="fr-FR" sz="1050" spc="-1" dirty="0">
              <a:latin typeface="Arial"/>
            </a:endParaRPr>
          </a:p>
        </p:txBody>
      </p:sp>
      <p:sp>
        <p:nvSpPr>
          <p:cNvPr id="294" name="ZoneTexte 35"/>
          <p:cNvSpPr/>
          <p:nvPr/>
        </p:nvSpPr>
        <p:spPr>
          <a:xfrm>
            <a:off x="3163911" y="2572348"/>
            <a:ext cx="719010" cy="3759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000" spc="-1" dirty="0">
                <a:solidFill>
                  <a:srgbClr val="000000"/>
                </a:solidFill>
                <a:latin typeface="Calibri"/>
                <a:ea typeface="DejaVu Sans"/>
              </a:rPr>
              <a:t>Pays Vendômois</a:t>
            </a:r>
            <a:endParaRPr lang="fr-FR" sz="1000" spc="-1" dirty="0">
              <a:latin typeface="Arial"/>
            </a:endParaRPr>
          </a:p>
        </p:txBody>
      </p:sp>
      <p:sp>
        <p:nvSpPr>
          <p:cNvPr id="295" name="ZoneTexte 36"/>
          <p:cNvSpPr/>
          <p:nvPr/>
        </p:nvSpPr>
        <p:spPr>
          <a:xfrm>
            <a:off x="3741127" y="3155248"/>
            <a:ext cx="719010" cy="4067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100" spc="-1" dirty="0">
                <a:solidFill>
                  <a:srgbClr val="FFFFFF"/>
                </a:solidFill>
                <a:latin typeface="Calibri"/>
                <a:ea typeface="DejaVu Sans"/>
              </a:rPr>
              <a:t>Pays des Châteaux</a:t>
            </a:r>
            <a:endParaRPr lang="fr-FR" sz="1100" spc="-1" dirty="0">
              <a:latin typeface="Arial"/>
            </a:endParaRPr>
          </a:p>
        </p:txBody>
      </p:sp>
      <p:sp>
        <p:nvSpPr>
          <p:cNvPr id="297" name="ZoneTexte 38"/>
          <p:cNvSpPr/>
          <p:nvPr/>
        </p:nvSpPr>
        <p:spPr>
          <a:xfrm>
            <a:off x="3639748" y="3849366"/>
            <a:ext cx="1096804" cy="3451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900" spc="-1" dirty="0">
                <a:solidFill>
                  <a:srgbClr val="000000"/>
                </a:solidFill>
                <a:latin typeface="Calibri"/>
                <a:ea typeface="DejaVu Sans"/>
              </a:rPr>
              <a:t>Pays Vallée du Cher et du </a:t>
            </a:r>
            <a:r>
              <a:rPr lang="fr-FR" sz="900" spc="-1" dirty="0" err="1">
                <a:solidFill>
                  <a:srgbClr val="000000"/>
                </a:solidFill>
                <a:latin typeface="Calibri"/>
                <a:ea typeface="DejaVu Sans"/>
              </a:rPr>
              <a:t>Romorantinais</a:t>
            </a:r>
            <a:endParaRPr lang="fr-FR" sz="900" spc="-1" dirty="0">
              <a:latin typeface="Arial"/>
            </a:endParaRPr>
          </a:p>
        </p:txBody>
      </p:sp>
      <p:sp>
        <p:nvSpPr>
          <p:cNvPr id="298" name="ZoneTexte 40"/>
          <p:cNvSpPr/>
          <p:nvPr/>
        </p:nvSpPr>
        <p:spPr>
          <a:xfrm>
            <a:off x="5002503" y="2689717"/>
            <a:ext cx="1166562" cy="5913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850" spc="-1" dirty="0">
                <a:solidFill>
                  <a:schemeClr val="bg1"/>
                </a:solidFill>
                <a:latin typeface="Calibri"/>
                <a:ea typeface="DejaVu Sans"/>
              </a:rPr>
              <a:t>PETR                           forêt </a:t>
            </a:r>
            <a:endParaRPr lang="fr-FR" sz="850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850" spc="-1" dirty="0">
                <a:solidFill>
                  <a:schemeClr val="bg1"/>
                </a:solidFill>
                <a:latin typeface="Calibri"/>
                <a:ea typeface="DejaVu Sans"/>
              </a:rPr>
              <a:t>     d’Orléans Loire  </a:t>
            </a:r>
            <a:r>
              <a:rPr lang="fr-FR" sz="850" spc="-1" dirty="0">
                <a:solidFill>
                  <a:schemeClr val="bg1"/>
                </a:solidFill>
                <a:latin typeface="Calibri"/>
              </a:rPr>
              <a:t>       Sologne</a:t>
            </a:r>
            <a:r>
              <a:rPr lang="fr-FR" sz="850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  <a:endParaRPr lang="fr-FR" sz="850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99" name="ZoneTexte 41"/>
          <p:cNvSpPr/>
          <p:nvPr/>
        </p:nvSpPr>
        <p:spPr>
          <a:xfrm>
            <a:off x="5017030" y="1345558"/>
            <a:ext cx="1243788" cy="22204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00" spc="-1" dirty="0">
                <a:solidFill>
                  <a:srgbClr val="000000"/>
                </a:solidFill>
                <a:latin typeface="Calibri"/>
                <a:ea typeface="DejaVu Sans"/>
              </a:rPr>
              <a:t>Orléans Métropole</a:t>
            </a:r>
            <a:endParaRPr lang="fr-FR" sz="1000" spc="-1" dirty="0">
              <a:latin typeface="Arial"/>
            </a:endParaRPr>
          </a:p>
        </p:txBody>
      </p:sp>
      <p:sp>
        <p:nvSpPr>
          <p:cNvPr id="300" name="Connecteur droit 42"/>
          <p:cNvSpPr/>
          <p:nvPr/>
        </p:nvSpPr>
        <p:spPr>
          <a:xfrm flipH="1">
            <a:off x="4929226" y="1579254"/>
            <a:ext cx="366012" cy="1221195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5" name="ZoneTexte 65"/>
          <p:cNvSpPr/>
          <p:nvPr/>
        </p:nvSpPr>
        <p:spPr>
          <a:xfrm>
            <a:off x="5829709" y="3183973"/>
            <a:ext cx="719010" cy="3759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000" spc="-1" dirty="0">
                <a:solidFill>
                  <a:schemeClr val="bg1"/>
                </a:solidFill>
                <a:latin typeface="Calibri"/>
                <a:ea typeface="DejaVu Sans"/>
              </a:rPr>
              <a:t>Pays du  Giennois</a:t>
            </a:r>
            <a:endParaRPr lang="fr-FR" sz="1000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306" name="ZoneTexte 66"/>
          <p:cNvSpPr/>
          <p:nvPr/>
        </p:nvSpPr>
        <p:spPr>
          <a:xfrm>
            <a:off x="256967" y="2915502"/>
            <a:ext cx="2402467" cy="22204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00" spc="-1" dirty="0">
                <a:solidFill>
                  <a:srgbClr val="000000"/>
                </a:solidFill>
                <a:latin typeface="Calibri"/>
                <a:ea typeface="DejaVu Sans"/>
              </a:rPr>
              <a:t>CC Gâtine et </a:t>
            </a:r>
            <a:r>
              <a:rPr lang="fr-FR" sz="1000" spc="-1" dirty="0" err="1">
                <a:solidFill>
                  <a:srgbClr val="000000"/>
                </a:solidFill>
                <a:latin typeface="Calibri"/>
                <a:ea typeface="DejaVu Sans"/>
              </a:rPr>
              <a:t>Choisilles</a:t>
            </a:r>
            <a:r>
              <a:rPr lang="fr-FR" sz="1000" spc="-1" dirty="0">
                <a:solidFill>
                  <a:srgbClr val="000000"/>
                </a:solidFill>
                <a:latin typeface="Calibri"/>
                <a:ea typeface="DejaVu Sans"/>
              </a:rPr>
              <a:t> – Pays de Racan</a:t>
            </a:r>
            <a:endParaRPr lang="fr-FR" sz="1000" spc="-1" dirty="0">
              <a:latin typeface="Arial"/>
            </a:endParaRPr>
          </a:p>
        </p:txBody>
      </p:sp>
      <p:sp>
        <p:nvSpPr>
          <p:cNvPr id="307" name="Connecteur droit 67"/>
          <p:cNvSpPr/>
          <p:nvPr/>
        </p:nvSpPr>
        <p:spPr>
          <a:xfrm>
            <a:off x="2380795" y="3138308"/>
            <a:ext cx="425494" cy="331880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8" name="ZoneTexte 74"/>
          <p:cNvSpPr/>
          <p:nvPr/>
        </p:nvSpPr>
        <p:spPr>
          <a:xfrm>
            <a:off x="197463" y="3759726"/>
            <a:ext cx="1872804" cy="22204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00" spc="-1" dirty="0">
                <a:solidFill>
                  <a:srgbClr val="000000"/>
                </a:solidFill>
                <a:latin typeface="Calibri"/>
                <a:ea typeface="DejaVu Sans"/>
              </a:rPr>
              <a:t>Tours Métropole Val de Loire</a:t>
            </a:r>
            <a:endParaRPr lang="fr-FR" sz="1000" spc="-1" dirty="0">
              <a:latin typeface="Arial"/>
            </a:endParaRPr>
          </a:p>
        </p:txBody>
      </p:sp>
      <p:sp>
        <p:nvSpPr>
          <p:cNvPr id="309" name="Connecteur droit 75"/>
          <p:cNvSpPr/>
          <p:nvPr/>
        </p:nvSpPr>
        <p:spPr>
          <a:xfrm flipV="1">
            <a:off x="1898555" y="3883259"/>
            <a:ext cx="1011634" cy="15344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0" name="ZoneTexte 79"/>
          <p:cNvSpPr/>
          <p:nvPr/>
        </p:nvSpPr>
        <p:spPr>
          <a:xfrm>
            <a:off x="79404" y="2426941"/>
            <a:ext cx="2750925" cy="22204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00" spc="-1" dirty="0">
                <a:solidFill>
                  <a:srgbClr val="000000"/>
                </a:solidFill>
                <a:latin typeface="Calibri"/>
                <a:ea typeface="DejaVu Sans"/>
              </a:rPr>
              <a:t>CC  Touraine Est Vallée  + CC du Val d’Amboise</a:t>
            </a:r>
            <a:endParaRPr lang="fr-FR" sz="1000" spc="-1" dirty="0">
              <a:latin typeface="Arial"/>
            </a:endParaRPr>
          </a:p>
        </p:txBody>
      </p:sp>
      <p:sp>
        <p:nvSpPr>
          <p:cNvPr id="311" name="Connecteur droit 81"/>
          <p:cNvSpPr/>
          <p:nvPr/>
        </p:nvSpPr>
        <p:spPr>
          <a:xfrm>
            <a:off x="2553843" y="2660919"/>
            <a:ext cx="719583" cy="1133769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2" name="ZoneTexte 86"/>
          <p:cNvSpPr/>
          <p:nvPr/>
        </p:nvSpPr>
        <p:spPr>
          <a:xfrm>
            <a:off x="2077449" y="1996259"/>
            <a:ext cx="1163970" cy="22204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00" spc="-1" dirty="0">
                <a:solidFill>
                  <a:srgbClr val="000000"/>
                </a:solidFill>
                <a:latin typeface="Calibri"/>
                <a:ea typeface="DejaVu Sans"/>
              </a:rPr>
              <a:t>CC </a:t>
            </a:r>
            <a:r>
              <a:rPr lang="fr-FR" sz="1000" spc="-1" dirty="0" err="1">
                <a:solidFill>
                  <a:srgbClr val="000000"/>
                </a:solidFill>
                <a:latin typeface="Calibri"/>
                <a:ea typeface="DejaVu Sans"/>
              </a:rPr>
              <a:t>Castelrenaudais</a:t>
            </a:r>
            <a:endParaRPr lang="fr-FR" sz="1000" spc="-1" dirty="0">
              <a:latin typeface="Arial"/>
            </a:endParaRPr>
          </a:p>
        </p:txBody>
      </p:sp>
      <p:sp>
        <p:nvSpPr>
          <p:cNvPr id="313" name="Connecteur droit 93"/>
          <p:cNvSpPr/>
          <p:nvPr/>
        </p:nvSpPr>
        <p:spPr>
          <a:xfrm>
            <a:off x="3100422" y="2206190"/>
            <a:ext cx="127612" cy="1226165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6" name="ZoneTexte 111"/>
          <p:cNvSpPr/>
          <p:nvPr/>
        </p:nvSpPr>
        <p:spPr>
          <a:xfrm>
            <a:off x="109054" y="4196639"/>
            <a:ext cx="1667513" cy="22204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00" spc="-1" dirty="0">
                <a:solidFill>
                  <a:srgbClr val="000000"/>
                </a:solidFill>
                <a:latin typeface="Calibri"/>
                <a:ea typeface="DejaVu Sans"/>
              </a:rPr>
              <a:t>CC Touraine Vallée de l’Indre</a:t>
            </a:r>
            <a:endParaRPr lang="fr-FR" sz="1000" spc="-1" dirty="0">
              <a:latin typeface="Arial"/>
            </a:endParaRPr>
          </a:p>
        </p:txBody>
      </p:sp>
      <p:sp>
        <p:nvSpPr>
          <p:cNvPr id="317" name="ZoneTexte 112"/>
          <p:cNvSpPr/>
          <p:nvPr/>
        </p:nvSpPr>
        <p:spPr>
          <a:xfrm>
            <a:off x="2257185" y="4302123"/>
            <a:ext cx="653004" cy="3759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000" spc="-1" dirty="0">
                <a:solidFill>
                  <a:srgbClr val="000000"/>
                </a:solidFill>
                <a:latin typeface="Calibri"/>
                <a:ea typeface="DejaVu Sans"/>
              </a:rPr>
              <a:t>Pays du Chinonais</a:t>
            </a:r>
            <a:endParaRPr lang="fr-FR" sz="1000" spc="-1" dirty="0">
              <a:latin typeface="Arial"/>
            </a:endParaRPr>
          </a:p>
        </p:txBody>
      </p:sp>
      <p:sp>
        <p:nvSpPr>
          <p:cNvPr id="319" name="ZoneTexte 121"/>
          <p:cNvSpPr/>
          <p:nvPr/>
        </p:nvSpPr>
        <p:spPr>
          <a:xfrm>
            <a:off x="2796371" y="4137641"/>
            <a:ext cx="939114" cy="8068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spc="-1" dirty="0">
                <a:solidFill>
                  <a:schemeClr val="bg1"/>
                </a:solidFill>
                <a:latin typeface="Calibri"/>
                <a:ea typeface="DejaVu Sans"/>
              </a:rPr>
              <a:t>   CC </a:t>
            </a:r>
            <a:endParaRPr lang="fr-FR" sz="1000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spc="-1" dirty="0">
                <a:solidFill>
                  <a:schemeClr val="bg1"/>
                </a:solidFill>
                <a:latin typeface="Calibri"/>
                <a:ea typeface="DejaVu Sans"/>
              </a:rPr>
              <a:t>    Loches Sud Touraine</a:t>
            </a:r>
            <a:endParaRPr lang="fr-FR" sz="1000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320" name="ZoneTexte 122"/>
          <p:cNvSpPr/>
          <p:nvPr/>
        </p:nvSpPr>
        <p:spPr>
          <a:xfrm>
            <a:off x="5030961" y="4123780"/>
            <a:ext cx="1238587" cy="49904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spc="-1" dirty="0">
                <a:solidFill>
                  <a:srgbClr val="000000"/>
                </a:solidFill>
                <a:latin typeface="Calibri"/>
                <a:ea typeface="DejaVu Sans"/>
              </a:rPr>
              <a:t>PETR Centre Cher</a:t>
            </a:r>
            <a:endParaRPr lang="fr-FR" sz="1000" spc="-1" dirty="0">
              <a:latin typeface="Arial"/>
            </a:endParaRPr>
          </a:p>
        </p:txBody>
      </p:sp>
      <p:sp>
        <p:nvSpPr>
          <p:cNvPr id="321" name="ZoneTexte 123"/>
          <p:cNvSpPr/>
          <p:nvPr/>
        </p:nvSpPr>
        <p:spPr>
          <a:xfrm>
            <a:off x="5223218" y="5131870"/>
            <a:ext cx="926286" cy="55290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050" spc="-1" dirty="0">
                <a:solidFill>
                  <a:srgbClr val="000000"/>
                </a:solidFill>
                <a:latin typeface="Calibri"/>
                <a:ea typeface="DejaVu Sans"/>
              </a:rPr>
              <a:t>Pays Berry Saint- </a:t>
            </a:r>
            <a:r>
              <a:rPr lang="fr-FR" sz="1050" spc="-1" dirty="0" err="1">
                <a:solidFill>
                  <a:srgbClr val="000000"/>
                </a:solidFill>
                <a:latin typeface="Calibri"/>
                <a:ea typeface="DejaVu Sans"/>
              </a:rPr>
              <a:t>Amandois</a:t>
            </a:r>
            <a:endParaRPr lang="fr-FR" sz="1050" spc="-1" dirty="0">
              <a:latin typeface="Arial"/>
            </a:endParaRPr>
          </a:p>
        </p:txBody>
      </p:sp>
      <p:sp>
        <p:nvSpPr>
          <p:cNvPr id="323" name="ZoneTexte 125"/>
          <p:cNvSpPr/>
          <p:nvPr/>
        </p:nvSpPr>
        <p:spPr>
          <a:xfrm>
            <a:off x="4912802" y="3464428"/>
            <a:ext cx="1887699" cy="5836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z="135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spc="-1" dirty="0">
                <a:solidFill>
                  <a:srgbClr val="000000"/>
                </a:solidFill>
                <a:latin typeface="Calibri"/>
                <a:ea typeface="DejaVu Sans"/>
              </a:rPr>
              <a:t>Pays Sancerre</a:t>
            </a:r>
            <a:endParaRPr lang="fr-FR" sz="10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spc="-1" dirty="0">
                <a:solidFill>
                  <a:srgbClr val="000000"/>
                </a:solidFill>
                <a:latin typeface="Calibri"/>
                <a:ea typeface="DejaVu Sans"/>
              </a:rPr>
              <a:t>Sologne</a:t>
            </a:r>
            <a:endParaRPr lang="fr-FR" sz="1000" spc="-1" dirty="0">
              <a:latin typeface="Arial"/>
            </a:endParaRPr>
          </a:p>
        </p:txBody>
      </p:sp>
      <p:sp>
        <p:nvSpPr>
          <p:cNvPr id="324" name="ZoneTexte 126"/>
          <p:cNvSpPr/>
          <p:nvPr/>
        </p:nvSpPr>
        <p:spPr>
          <a:xfrm>
            <a:off x="3851420" y="4260580"/>
            <a:ext cx="827280" cy="69140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z="135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spc="-1" dirty="0">
                <a:solidFill>
                  <a:srgbClr val="000000"/>
                </a:solidFill>
                <a:latin typeface="Calibri"/>
                <a:ea typeface="DejaVu Sans"/>
              </a:rPr>
              <a:t>   Pays de</a:t>
            </a:r>
            <a:endParaRPr lang="fr-FR" sz="9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spc="-1" dirty="0">
                <a:solidFill>
                  <a:srgbClr val="000000"/>
                </a:solidFill>
                <a:latin typeface="Calibri"/>
                <a:ea typeface="DejaVu Sans"/>
              </a:rPr>
              <a:t>Valençay en</a:t>
            </a:r>
            <a:endParaRPr lang="fr-FR" sz="9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spc="-1" dirty="0">
                <a:solidFill>
                  <a:srgbClr val="000000"/>
                </a:solidFill>
                <a:latin typeface="Calibri"/>
                <a:ea typeface="DejaVu Sans"/>
              </a:rPr>
              <a:t>         Berry</a:t>
            </a:r>
            <a:endParaRPr lang="fr-FR" sz="900" spc="-1" dirty="0">
              <a:latin typeface="Arial"/>
            </a:endParaRPr>
          </a:p>
        </p:txBody>
      </p:sp>
      <p:sp>
        <p:nvSpPr>
          <p:cNvPr id="325" name="ZoneTexte 127"/>
          <p:cNvSpPr/>
          <p:nvPr/>
        </p:nvSpPr>
        <p:spPr>
          <a:xfrm>
            <a:off x="4579846" y="5584644"/>
            <a:ext cx="698760" cy="4836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900" spc="-1" dirty="0">
                <a:solidFill>
                  <a:srgbClr val="000000"/>
                </a:solidFill>
                <a:latin typeface="Calibri"/>
                <a:ea typeface="DejaVu Sans"/>
              </a:rPr>
              <a:t>Pays de la Châtre en Berry</a:t>
            </a:r>
            <a:endParaRPr lang="fr-FR" sz="900" spc="-1" dirty="0">
              <a:latin typeface="Arial"/>
            </a:endParaRPr>
          </a:p>
        </p:txBody>
      </p:sp>
      <p:sp>
        <p:nvSpPr>
          <p:cNvPr id="326" name="ZoneTexte 128"/>
          <p:cNvSpPr/>
          <p:nvPr/>
        </p:nvSpPr>
        <p:spPr>
          <a:xfrm>
            <a:off x="6809866" y="4630538"/>
            <a:ext cx="1503649" cy="3759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00" spc="-1" dirty="0">
                <a:solidFill>
                  <a:srgbClr val="000000"/>
                </a:solidFill>
                <a:latin typeface="Calibri"/>
                <a:ea typeface="DejaVu Sans"/>
              </a:rPr>
              <a:t>Pays d’Issoudun et de Champagne Berrichonne</a:t>
            </a:r>
            <a:endParaRPr lang="fr-FR" sz="1000" spc="-1" dirty="0">
              <a:latin typeface="Arial"/>
            </a:endParaRPr>
          </a:p>
        </p:txBody>
      </p:sp>
      <p:sp>
        <p:nvSpPr>
          <p:cNvPr id="327" name="Connecteur droit 129"/>
          <p:cNvSpPr/>
          <p:nvPr/>
        </p:nvSpPr>
        <p:spPr>
          <a:xfrm flipH="1" flipV="1">
            <a:off x="4929227" y="4849627"/>
            <a:ext cx="1904973" cy="3884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ZoneTexte 133"/>
          <p:cNvSpPr/>
          <p:nvPr/>
        </p:nvSpPr>
        <p:spPr>
          <a:xfrm>
            <a:off x="3541648" y="6306937"/>
            <a:ext cx="2076398" cy="22204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00" spc="-1" dirty="0">
                <a:solidFill>
                  <a:srgbClr val="000000"/>
                </a:solidFill>
                <a:latin typeface="Calibri"/>
                <a:ea typeface="DejaVu Sans"/>
              </a:rPr>
              <a:t>CC Eguzon-Argenton -Val de Creuse</a:t>
            </a:r>
            <a:endParaRPr lang="fr-FR" sz="1000" spc="-1" dirty="0">
              <a:latin typeface="Arial"/>
            </a:endParaRPr>
          </a:p>
        </p:txBody>
      </p:sp>
      <p:sp>
        <p:nvSpPr>
          <p:cNvPr id="329" name="Connecteur droit 134"/>
          <p:cNvSpPr/>
          <p:nvPr/>
        </p:nvSpPr>
        <p:spPr>
          <a:xfrm flipH="1" flipV="1">
            <a:off x="4359435" y="5820815"/>
            <a:ext cx="1550" cy="486121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2" name="ZoneTexte 141"/>
          <p:cNvSpPr/>
          <p:nvPr/>
        </p:nvSpPr>
        <p:spPr>
          <a:xfrm>
            <a:off x="3430603" y="5480851"/>
            <a:ext cx="698760" cy="3759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000" spc="-1" dirty="0">
                <a:solidFill>
                  <a:srgbClr val="000000"/>
                </a:solidFill>
                <a:latin typeface="Calibri"/>
                <a:ea typeface="DejaVu Sans"/>
              </a:rPr>
              <a:t>PNR de la Brenne</a:t>
            </a:r>
            <a:endParaRPr lang="fr-FR" sz="1000" spc="-1" dirty="0">
              <a:latin typeface="Arial"/>
            </a:endParaRPr>
          </a:p>
        </p:txBody>
      </p:sp>
      <p:sp>
        <p:nvSpPr>
          <p:cNvPr id="333" name="ZoneTexte 142"/>
          <p:cNvSpPr/>
          <p:nvPr/>
        </p:nvSpPr>
        <p:spPr>
          <a:xfrm>
            <a:off x="3744660" y="4764415"/>
            <a:ext cx="1085404" cy="6991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z="14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spc="-1" dirty="0">
                <a:solidFill>
                  <a:srgbClr val="000000"/>
                </a:solidFill>
                <a:latin typeface="Calibri"/>
                <a:ea typeface="DejaVu Sans"/>
              </a:rPr>
              <a:t>Pays </a:t>
            </a:r>
            <a:endParaRPr lang="fr-FR" sz="9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spc="-1" dirty="0">
                <a:solidFill>
                  <a:srgbClr val="000000"/>
                </a:solidFill>
                <a:latin typeface="Calibri"/>
                <a:ea typeface="DejaVu Sans"/>
              </a:rPr>
              <a:t>         Castelroussin        Val de l’Indre</a:t>
            </a:r>
            <a:endParaRPr lang="fr-FR" sz="900" spc="-1" dirty="0">
              <a:latin typeface="Arial"/>
            </a:endParaRPr>
          </a:p>
        </p:txBody>
      </p:sp>
      <p:pic>
        <p:nvPicPr>
          <p:cNvPr id="334" name="Image 145"/>
          <p:cNvPicPr/>
          <p:nvPr/>
        </p:nvPicPr>
        <p:blipFill>
          <a:blip r:embed="rId5"/>
          <a:stretch/>
        </p:blipFill>
        <p:spPr>
          <a:xfrm>
            <a:off x="197463" y="6277194"/>
            <a:ext cx="444690" cy="434160"/>
          </a:xfrm>
          <a:prstGeom prst="rect">
            <a:avLst/>
          </a:prstGeom>
          <a:ln w="0">
            <a:noFill/>
          </a:ln>
        </p:spPr>
      </p:pic>
      <p:pic>
        <p:nvPicPr>
          <p:cNvPr id="335" name="Image 146" descr="Une image contenant extérieur, signe, assis, dessin&#10;&#10;Description générée automatiquement"/>
          <p:cNvPicPr/>
          <p:nvPr/>
        </p:nvPicPr>
        <p:blipFill>
          <a:blip r:embed="rId6"/>
          <a:stretch/>
        </p:blipFill>
        <p:spPr>
          <a:xfrm>
            <a:off x="821982" y="6291573"/>
            <a:ext cx="423630" cy="400680"/>
          </a:xfrm>
          <a:prstGeom prst="rect">
            <a:avLst/>
          </a:prstGeom>
          <a:ln w="0">
            <a:noFill/>
          </a:ln>
        </p:spPr>
      </p:pic>
      <p:pic>
        <p:nvPicPr>
          <p:cNvPr id="336" name="Picture 2" descr="Afficher l'image d'origine"/>
          <p:cNvPicPr/>
          <p:nvPr/>
        </p:nvPicPr>
        <p:blipFill>
          <a:blip r:embed="rId7"/>
          <a:stretch/>
        </p:blipFill>
        <p:spPr>
          <a:xfrm>
            <a:off x="1229640" y="6314008"/>
            <a:ext cx="638550" cy="408780"/>
          </a:xfrm>
          <a:prstGeom prst="rect">
            <a:avLst/>
          </a:prstGeom>
          <a:ln w="0">
            <a:noFill/>
          </a:ln>
        </p:spPr>
      </p:pic>
      <p:grpSp>
        <p:nvGrpSpPr>
          <p:cNvPr id="337" name="Groupe 181"/>
          <p:cNvGrpSpPr/>
          <p:nvPr/>
        </p:nvGrpSpPr>
        <p:grpSpPr>
          <a:xfrm>
            <a:off x="584041" y="5211755"/>
            <a:ext cx="2220079" cy="627218"/>
            <a:chOff x="104400" y="4527720"/>
            <a:chExt cx="2283480" cy="718920"/>
          </a:xfrm>
        </p:grpSpPr>
        <p:sp>
          <p:nvSpPr>
            <p:cNvPr id="338" name="Rectangle 178"/>
            <p:cNvSpPr/>
            <p:nvPr/>
          </p:nvSpPr>
          <p:spPr>
            <a:xfrm>
              <a:off x="108720" y="4527720"/>
              <a:ext cx="2279160" cy="718920"/>
            </a:xfrm>
            <a:prstGeom prst="rect">
              <a:avLst/>
            </a:prstGeom>
            <a:solidFill>
              <a:srgbClr val="993404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339" name="Image 177"/>
            <p:cNvPicPr/>
            <p:nvPr/>
          </p:nvPicPr>
          <p:blipFill>
            <a:blip r:embed="rId8"/>
            <a:stretch/>
          </p:blipFill>
          <p:spPr>
            <a:xfrm>
              <a:off x="1022760" y="4639680"/>
              <a:ext cx="549360" cy="503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40" name="ZoneTexte 179"/>
            <p:cNvSpPr/>
            <p:nvPr/>
          </p:nvSpPr>
          <p:spPr>
            <a:xfrm>
              <a:off x="104400" y="4705560"/>
              <a:ext cx="981360" cy="395622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7500" tIns="33750" rIns="67500" bIns="337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900" spc="-1" dirty="0">
                  <a:solidFill>
                    <a:srgbClr val="FFFFFF"/>
                  </a:solidFill>
                  <a:latin typeface="Calibri"/>
                  <a:ea typeface="DejaVu Sans"/>
                </a:rPr>
                <a:t>Département Indre et Loire</a:t>
              </a:r>
              <a:endParaRPr lang="fr-FR" sz="900" spc="-1" dirty="0">
                <a:latin typeface="Arial"/>
              </a:endParaRPr>
            </a:p>
          </p:txBody>
        </p:sp>
        <p:pic>
          <p:nvPicPr>
            <p:cNvPr id="341" name="Image 180"/>
            <p:cNvPicPr/>
            <p:nvPr/>
          </p:nvPicPr>
          <p:blipFill>
            <a:blip r:embed="rId9"/>
            <a:stretch/>
          </p:blipFill>
          <p:spPr>
            <a:xfrm>
              <a:off x="1705320" y="4639680"/>
              <a:ext cx="551160" cy="5054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342" name="Groupe 195"/>
          <p:cNvGrpSpPr/>
          <p:nvPr/>
        </p:nvGrpSpPr>
        <p:grpSpPr>
          <a:xfrm>
            <a:off x="6306083" y="1328129"/>
            <a:ext cx="2225320" cy="632377"/>
            <a:chOff x="6201000" y="1676520"/>
            <a:chExt cx="2248560" cy="656640"/>
          </a:xfrm>
        </p:grpSpPr>
        <p:sp>
          <p:nvSpPr>
            <p:cNvPr id="343" name="Rectangle 191"/>
            <p:cNvSpPr/>
            <p:nvPr/>
          </p:nvSpPr>
          <p:spPr>
            <a:xfrm>
              <a:off x="6201000" y="1676520"/>
              <a:ext cx="2248560" cy="656640"/>
            </a:xfrm>
            <a:prstGeom prst="rect">
              <a:avLst/>
            </a:prstGeom>
            <a:solidFill>
              <a:srgbClr val="993404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4" name="ZoneTexte 192"/>
            <p:cNvSpPr/>
            <p:nvPr/>
          </p:nvSpPr>
          <p:spPr>
            <a:xfrm>
              <a:off x="6233400" y="1815840"/>
              <a:ext cx="936360" cy="390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7500" tIns="33750" rIns="67500" bIns="337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000" spc="-1" dirty="0">
                  <a:solidFill>
                    <a:srgbClr val="FFFFFF"/>
                  </a:solidFill>
                  <a:latin typeface="Calibri"/>
                  <a:ea typeface="DejaVu Sans"/>
                </a:rPr>
                <a:t>Département Loiret</a:t>
              </a:r>
              <a:endParaRPr lang="fr-FR" sz="1000" spc="-1" dirty="0">
                <a:latin typeface="Arial"/>
              </a:endParaRPr>
            </a:p>
          </p:txBody>
        </p:sp>
        <p:pic>
          <p:nvPicPr>
            <p:cNvPr id="345" name="Image 193"/>
            <p:cNvPicPr/>
            <p:nvPr/>
          </p:nvPicPr>
          <p:blipFill>
            <a:blip r:embed="rId10"/>
            <a:stretch/>
          </p:blipFill>
          <p:spPr>
            <a:xfrm>
              <a:off x="7167600" y="1763640"/>
              <a:ext cx="524160" cy="486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46" name="Image 194"/>
            <p:cNvPicPr/>
            <p:nvPr/>
          </p:nvPicPr>
          <p:blipFill>
            <a:blip r:embed="rId11"/>
            <a:stretch/>
          </p:blipFill>
          <p:spPr>
            <a:xfrm>
              <a:off x="7835400" y="1763640"/>
              <a:ext cx="486360" cy="486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47" name="ZoneTexte 66"/>
          <p:cNvSpPr/>
          <p:nvPr/>
        </p:nvSpPr>
        <p:spPr>
          <a:xfrm>
            <a:off x="217400" y="3271165"/>
            <a:ext cx="1868742" cy="22204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00" spc="-1" dirty="0">
                <a:solidFill>
                  <a:srgbClr val="000000"/>
                </a:solidFill>
                <a:latin typeface="Calibri"/>
                <a:ea typeface="DejaVu Sans"/>
              </a:rPr>
              <a:t>CC Touraine Ouest Val de Loire</a:t>
            </a:r>
            <a:endParaRPr lang="fr-FR" sz="1000" spc="-1" dirty="0">
              <a:latin typeface="Arial"/>
            </a:endParaRPr>
          </a:p>
        </p:txBody>
      </p:sp>
      <p:sp>
        <p:nvSpPr>
          <p:cNvPr id="348" name="Connecteur droit 67"/>
          <p:cNvSpPr/>
          <p:nvPr/>
        </p:nvSpPr>
        <p:spPr>
          <a:xfrm>
            <a:off x="1945553" y="3460082"/>
            <a:ext cx="554223" cy="211866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9" name="ZoneTexte 39_0"/>
          <p:cNvSpPr/>
          <p:nvPr/>
        </p:nvSpPr>
        <p:spPr>
          <a:xfrm>
            <a:off x="5871798" y="2516477"/>
            <a:ext cx="888030" cy="3759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000" spc="-1" dirty="0">
                <a:solidFill>
                  <a:srgbClr val="000000"/>
                </a:solidFill>
                <a:latin typeface="Calibri"/>
                <a:ea typeface="DejaVu Sans"/>
              </a:rPr>
              <a:t>PETR Gâtinais montargois</a:t>
            </a:r>
            <a:endParaRPr lang="fr-FR" sz="1000" spc="-1" dirty="0">
              <a:latin typeface="Arial"/>
            </a:endParaRPr>
          </a:p>
        </p:txBody>
      </p:sp>
      <p:sp>
        <p:nvSpPr>
          <p:cNvPr id="73" name="Connecteur droit 75"/>
          <p:cNvSpPr/>
          <p:nvPr/>
        </p:nvSpPr>
        <p:spPr>
          <a:xfrm flipV="1">
            <a:off x="1700883" y="4190234"/>
            <a:ext cx="958551" cy="132549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752626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age 1"/>
          <p:cNvPicPr/>
          <p:nvPr/>
        </p:nvPicPr>
        <p:blipFill>
          <a:blip r:embed="rId3"/>
          <a:srcRect l="25940"/>
          <a:stretch/>
        </p:blipFill>
        <p:spPr>
          <a:xfrm>
            <a:off x="2371680" y="196200"/>
            <a:ext cx="6771960" cy="6465600"/>
          </a:xfrm>
          <a:prstGeom prst="rect">
            <a:avLst/>
          </a:prstGeom>
          <a:ln w="0">
            <a:noFill/>
          </a:ln>
        </p:spPr>
      </p:pic>
      <p:sp>
        <p:nvSpPr>
          <p:cNvPr id="206" name="ZoneTexte 4"/>
          <p:cNvSpPr/>
          <p:nvPr/>
        </p:nvSpPr>
        <p:spPr>
          <a:xfrm>
            <a:off x="4356000" y="3311280"/>
            <a:ext cx="93564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199"/>
              </a:lnSpc>
            </a:pPr>
            <a:r>
              <a:rPr lang="fr-FR" sz="1300" b="0" strike="noStrike" spc="-1">
                <a:solidFill>
                  <a:srgbClr val="FFFFFF"/>
                </a:solidFill>
                <a:latin typeface="Calibri"/>
              </a:rPr>
              <a:t>Pays des Châteaux</a:t>
            </a:r>
            <a:endParaRPr lang="fr-FR" sz="1300" b="0" strike="noStrike" spc="-1">
              <a:latin typeface="Arial"/>
            </a:endParaRPr>
          </a:p>
        </p:txBody>
      </p:sp>
      <p:sp>
        <p:nvSpPr>
          <p:cNvPr id="207" name="ZoneTexte 5"/>
          <p:cNvSpPr/>
          <p:nvPr/>
        </p:nvSpPr>
        <p:spPr>
          <a:xfrm>
            <a:off x="3564000" y="2879280"/>
            <a:ext cx="93564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199"/>
              </a:lnSpc>
            </a:pPr>
            <a:r>
              <a:rPr lang="fr-FR" sz="1300" b="0" strike="noStrike" spc="-1">
                <a:solidFill>
                  <a:srgbClr val="FFFFFF"/>
                </a:solidFill>
                <a:latin typeface="Calibri"/>
              </a:rPr>
              <a:t>Pays Vendômois</a:t>
            </a:r>
            <a:endParaRPr lang="fr-FR" sz="1300" b="0" strike="noStrike" spc="-1">
              <a:latin typeface="Arial"/>
            </a:endParaRPr>
          </a:p>
        </p:txBody>
      </p:sp>
      <p:sp>
        <p:nvSpPr>
          <p:cNvPr id="208" name="ZoneTexte 6"/>
          <p:cNvSpPr/>
          <p:nvPr/>
        </p:nvSpPr>
        <p:spPr>
          <a:xfrm>
            <a:off x="3474360" y="4509000"/>
            <a:ext cx="73728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199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CC Loches Sud Touraine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209" name="ZoneTexte 7"/>
          <p:cNvSpPr/>
          <p:nvPr/>
        </p:nvSpPr>
        <p:spPr>
          <a:xfrm>
            <a:off x="4037040" y="5342760"/>
            <a:ext cx="1789920" cy="59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PNR de la Brenne et </a:t>
            </a:r>
            <a:endParaRPr lang="fr-FR" sz="1200" b="0" strike="noStrike" spc="-1">
              <a:latin typeface="Arial"/>
            </a:endParaRPr>
          </a:p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Pays Calstelroussin </a:t>
            </a:r>
            <a:endParaRPr lang="fr-FR" sz="1200" b="0" strike="noStrike" spc="-1">
              <a:latin typeface="Arial"/>
            </a:endParaRPr>
          </a:p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Val de </a:t>
            </a:r>
            <a:endParaRPr lang="fr-FR" sz="1200" b="0" strike="noStrike" spc="-1">
              <a:latin typeface="Arial"/>
            </a:endParaRPr>
          </a:p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l’Indre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210" name="ZoneTexte 8"/>
          <p:cNvSpPr/>
          <p:nvPr/>
        </p:nvSpPr>
        <p:spPr>
          <a:xfrm>
            <a:off x="6449040" y="2426040"/>
            <a:ext cx="107964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PETR Montargois-en-Gâtinais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211" name="ZoneTexte 9"/>
          <p:cNvSpPr/>
          <p:nvPr/>
        </p:nvSpPr>
        <p:spPr>
          <a:xfrm>
            <a:off x="5699880" y="2709000"/>
            <a:ext cx="81576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100" b="0" strike="noStrike" spc="-1">
                <a:solidFill>
                  <a:srgbClr val="FFFFFF"/>
                </a:solidFill>
                <a:latin typeface="Calibri"/>
              </a:rPr>
              <a:t>PETR </a:t>
            </a:r>
            <a:endParaRPr lang="fr-FR" sz="11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100" b="0" strike="noStrike" spc="-1">
                <a:solidFill>
                  <a:srgbClr val="FFFFFF"/>
                </a:solidFill>
                <a:latin typeface="Calibri"/>
              </a:rPr>
              <a:t>forêt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212" name="ZoneTexte 10"/>
          <p:cNvSpPr/>
          <p:nvPr/>
        </p:nvSpPr>
        <p:spPr>
          <a:xfrm>
            <a:off x="5813280" y="1265400"/>
            <a:ext cx="90900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Orléans Métropole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213" name="ZoneTexte 11"/>
          <p:cNvSpPr/>
          <p:nvPr/>
        </p:nvSpPr>
        <p:spPr>
          <a:xfrm>
            <a:off x="4212000" y="1955520"/>
            <a:ext cx="145152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Pays Dunois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CC Cœur de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Beauce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214" name="ZoneTexte 12"/>
          <p:cNvSpPr/>
          <p:nvPr/>
        </p:nvSpPr>
        <p:spPr>
          <a:xfrm>
            <a:off x="4241520" y="1287720"/>
            <a:ext cx="1451520" cy="47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500"/>
              </a:lnSpc>
            </a:pPr>
            <a:r>
              <a:rPr lang="fr-FR" sz="1100" b="0" strike="noStrike" spc="-1">
                <a:solidFill>
                  <a:srgbClr val="FFFFFF"/>
                </a:solidFill>
                <a:latin typeface="Calibri"/>
              </a:rPr>
              <a:t>Chartres </a:t>
            </a:r>
            <a:endParaRPr lang="fr-FR" sz="1100" b="0" strike="noStrike" spc="-1">
              <a:latin typeface="Arial"/>
            </a:endParaRPr>
          </a:p>
          <a:p>
            <a:pPr algn="ctr">
              <a:lnSpc>
                <a:spcPts val="1500"/>
              </a:lnSpc>
            </a:pPr>
            <a:r>
              <a:rPr lang="fr-FR" sz="1100" b="0" strike="noStrike" spc="-1">
                <a:solidFill>
                  <a:srgbClr val="FFFFFF"/>
                </a:solidFill>
                <a:latin typeface="Calibri"/>
              </a:rPr>
              <a:t>Métropole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215" name="ZoneTexte 13"/>
          <p:cNvSpPr/>
          <p:nvPr/>
        </p:nvSpPr>
        <p:spPr>
          <a:xfrm>
            <a:off x="4140000" y="692640"/>
            <a:ext cx="90900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CA du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Pays de Dreux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216" name="ZoneTexte 15"/>
          <p:cNvSpPr/>
          <p:nvPr/>
        </p:nvSpPr>
        <p:spPr>
          <a:xfrm>
            <a:off x="4202280" y="4007520"/>
            <a:ext cx="137772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100" b="0" strike="noStrike" spc="-1">
                <a:solidFill>
                  <a:srgbClr val="FFFFFF"/>
                </a:solidFill>
                <a:latin typeface="Calibri"/>
              </a:rPr>
              <a:t>Pays Vallée du Cher et du Romorantinais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217" name="ZoneTexte 16"/>
          <p:cNvSpPr/>
          <p:nvPr/>
        </p:nvSpPr>
        <p:spPr>
          <a:xfrm>
            <a:off x="5677560" y="4475880"/>
            <a:ext cx="137772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PETR Centre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Cher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218" name="ZoneTexte 17"/>
          <p:cNvSpPr/>
          <p:nvPr/>
        </p:nvSpPr>
        <p:spPr>
          <a:xfrm>
            <a:off x="5730120" y="5384880"/>
            <a:ext cx="137772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Pays Berry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Saint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Amandois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219" name="ZoneTexte 18"/>
          <p:cNvSpPr/>
          <p:nvPr/>
        </p:nvSpPr>
        <p:spPr>
          <a:xfrm>
            <a:off x="5148000" y="5895720"/>
            <a:ext cx="102348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Pays de la Châtre en Berry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220" name="ZoneTexte 19"/>
          <p:cNvSpPr/>
          <p:nvPr/>
        </p:nvSpPr>
        <p:spPr>
          <a:xfrm>
            <a:off x="7346520" y="4387320"/>
            <a:ext cx="140184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d’Issoudun et de Champagne Berrichonne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221" name="ZoneTexte 20"/>
          <p:cNvSpPr/>
          <p:nvPr/>
        </p:nvSpPr>
        <p:spPr>
          <a:xfrm>
            <a:off x="3132000" y="6111720"/>
            <a:ext cx="102348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CC Eguzon-Argenton-Val de Creuse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222" name="ZoneTexte 21"/>
          <p:cNvSpPr/>
          <p:nvPr/>
        </p:nvSpPr>
        <p:spPr>
          <a:xfrm>
            <a:off x="724680" y="3659040"/>
            <a:ext cx="131148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CC Touraine Vallée de l’Indre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223" name="ZoneTexte 22"/>
          <p:cNvSpPr/>
          <p:nvPr/>
        </p:nvSpPr>
        <p:spPr>
          <a:xfrm>
            <a:off x="5724000" y="2931120"/>
            <a:ext cx="81576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100" b="0" strike="noStrike" spc="-1">
                <a:solidFill>
                  <a:srgbClr val="FFFFFF"/>
                </a:solidFill>
                <a:latin typeface="Calibri"/>
              </a:rPr>
              <a:t>d’Orléans Loire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224" name="ZoneTexte 23"/>
          <p:cNvSpPr/>
          <p:nvPr/>
        </p:nvSpPr>
        <p:spPr>
          <a:xfrm>
            <a:off x="5919120" y="3199320"/>
            <a:ext cx="81576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100" b="0" strike="noStrike" spc="-1">
                <a:solidFill>
                  <a:srgbClr val="FFFFFF"/>
                </a:solidFill>
                <a:latin typeface="Calibri"/>
              </a:rPr>
              <a:t>Sologne 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225" name="ZoneTexte 24"/>
          <p:cNvSpPr/>
          <p:nvPr/>
        </p:nvSpPr>
        <p:spPr>
          <a:xfrm>
            <a:off x="2259720" y="5519880"/>
            <a:ext cx="131148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de Valençay en Berry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226" name="Rectangle 26"/>
          <p:cNvSpPr/>
          <p:nvPr/>
        </p:nvSpPr>
        <p:spPr>
          <a:xfrm>
            <a:off x="174240" y="1287720"/>
            <a:ext cx="3467160" cy="162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T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27" name="ZoneTexte 25"/>
          <p:cNvSpPr/>
          <p:nvPr/>
        </p:nvSpPr>
        <p:spPr>
          <a:xfrm>
            <a:off x="1172880" y="3133440"/>
            <a:ext cx="131148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Tours Métropole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228" name="ZoneTexte 27"/>
          <p:cNvSpPr/>
          <p:nvPr/>
        </p:nvSpPr>
        <p:spPr>
          <a:xfrm>
            <a:off x="1382040" y="2606400"/>
            <a:ext cx="160272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CC Touraine Est Vallée et CC du Val d’Amboise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229" name="ZoneTexte 28"/>
          <p:cNvSpPr/>
          <p:nvPr/>
        </p:nvSpPr>
        <p:spPr>
          <a:xfrm>
            <a:off x="801000" y="4821480"/>
            <a:ext cx="147348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CC Chinon Vienne et Loire et CC Touraine Val de Vienne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230" name="Connecteur droit 30"/>
          <p:cNvSpPr/>
          <p:nvPr/>
        </p:nvSpPr>
        <p:spPr>
          <a:xfrm>
            <a:off x="1359720" y="2911680"/>
            <a:ext cx="160848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1" name="Connecteur droit 29"/>
          <p:cNvSpPr/>
          <p:nvPr/>
        </p:nvSpPr>
        <p:spPr>
          <a:xfrm>
            <a:off x="1116720" y="3360960"/>
            <a:ext cx="1254960" cy="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2" name="Connecteur droit 31"/>
          <p:cNvSpPr/>
          <p:nvPr/>
        </p:nvSpPr>
        <p:spPr>
          <a:xfrm>
            <a:off x="732240" y="4007520"/>
            <a:ext cx="1254960" cy="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Connecteur droit 32"/>
          <p:cNvSpPr/>
          <p:nvPr/>
        </p:nvSpPr>
        <p:spPr>
          <a:xfrm>
            <a:off x="800640" y="5295960"/>
            <a:ext cx="1254960" cy="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Connecteur droit 33"/>
          <p:cNvSpPr/>
          <p:nvPr/>
        </p:nvSpPr>
        <p:spPr>
          <a:xfrm>
            <a:off x="2274480" y="5824440"/>
            <a:ext cx="107316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" name="Connecteur droit 36"/>
          <p:cNvSpPr/>
          <p:nvPr/>
        </p:nvSpPr>
        <p:spPr>
          <a:xfrm>
            <a:off x="3195000" y="6588720"/>
            <a:ext cx="818280" cy="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6" name="Connecteur droit 38"/>
          <p:cNvSpPr/>
          <p:nvPr/>
        </p:nvSpPr>
        <p:spPr>
          <a:xfrm>
            <a:off x="3249720" y="1628640"/>
            <a:ext cx="52992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" name="Connecteur droit 41"/>
          <p:cNvSpPr/>
          <p:nvPr/>
        </p:nvSpPr>
        <p:spPr>
          <a:xfrm>
            <a:off x="5858280" y="1625040"/>
            <a:ext cx="79200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Connecteur droit 44"/>
          <p:cNvSpPr/>
          <p:nvPr/>
        </p:nvSpPr>
        <p:spPr>
          <a:xfrm>
            <a:off x="7596000" y="4797000"/>
            <a:ext cx="103968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9" name="Connecteur droit 34"/>
          <p:cNvSpPr/>
          <p:nvPr/>
        </p:nvSpPr>
        <p:spPr>
          <a:xfrm>
            <a:off x="2100960" y="3368880"/>
            <a:ext cx="1246680" cy="64008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0" name="Connecteur droit 42"/>
          <p:cNvSpPr/>
          <p:nvPr/>
        </p:nvSpPr>
        <p:spPr>
          <a:xfrm>
            <a:off x="1380600" y="4007520"/>
            <a:ext cx="1751040" cy="35748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Connecteur droit 46"/>
          <p:cNvSpPr/>
          <p:nvPr/>
        </p:nvSpPr>
        <p:spPr>
          <a:xfrm>
            <a:off x="2484720" y="2911680"/>
            <a:ext cx="1438920" cy="9378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Triangle isocèle 43"/>
          <p:cNvSpPr/>
          <p:nvPr/>
        </p:nvSpPr>
        <p:spPr>
          <a:xfrm rot="5400000">
            <a:off x="3705120" y="1378800"/>
            <a:ext cx="329040" cy="108720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3" name="Connecteur droit 47"/>
          <p:cNvSpPr/>
          <p:nvPr/>
        </p:nvSpPr>
        <p:spPr>
          <a:xfrm flipV="1">
            <a:off x="2053440" y="4629960"/>
            <a:ext cx="862200" cy="667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4" name="Connecteur droit 49"/>
          <p:cNvSpPr/>
          <p:nvPr/>
        </p:nvSpPr>
        <p:spPr>
          <a:xfrm flipV="1">
            <a:off x="4005720" y="6203160"/>
            <a:ext cx="949320" cy="3938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5" name="Connecteur droit 51"/>
          <p:cNvSpPr/>
          <p:nvPr/>
        </p:nvSpPr>
        <p:spPr>
          <a:xfrm flipV="1">
            <a:off x="3300480" y="4860360"/>
            <a:ext cx="1637280" cy="96408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" name="Connecteur droit 54"/>
          <p:cNvSpPr/>
          <p:nvPr/>
        </p:nvSpPr>
        <p:spPr>
          <a:xfrm flipV="1">
            <a:off x="5580000" y="4797000"/>
            <a:ext cx="2160000" cy="3600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7" name="ZoneTexte 56"/>
          <p:cNvSpPr/>
          <p:nvPr/>
        </p:nvSpPr>
        <p:spPr>
          <a:xfrm>
            <a:off x="7319880" y="3281400"/>
            <a:ext cx="104328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Giennois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248" name="Connecteur droit 57"/>
          <p:cNvSpPr/>
          <p:nvPr/>
        </p:nvSpPr>
        <p:spPr>
          <a:xfrm>
            <a:off x="7348680" y="3507120"/>
            <a:ext cx="103968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9" name="Connecteur droit 58"/>
          <p:cNvSpPr/>
          <p:nvPr/>
        </p:nvSpPr>
        <p:spPr>
          <a:xfrm flipV="1">
            <a:off x="7055280" y="3506760"/>
            <a:ext cx="315000" cy="662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0" name="Connecteur droit 62"/>
          <p:cNvSpPr/>
          <p:nvPr/>
        </p:nvSpPr>
        <p:spPr>
          <a:xfrm flipV="1">
            <a:off x="5652000" y="1625040"/>
            <a:ext cx="566280" cy="11556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1" name="ZoneTexte 14"/>
          <p:cNvSpPr/>
          <p:nvPr/>
        </p:nvSpPr>
        <p:spPr>
          <a:xfrm>
            <a:off x="3034800" y="1271520"/>
            <a:ext cx="96084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PNR du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Perche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252" name="Rectangle 71"/>
          <p:cNvSpPr/>
          <p:nvPr/>
        </p:nvSpPr>
        <p:spPr>
          <a:xfrm>
            <a:off x="1604520" y="260640"/>
            <a:ext cx="67320" cy="1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3" name="Rectangle 72"/>
          <p:cNvSpPr/>
          <p:nvPr/>
        </p:nvSpPr>
        <p:spPr>
          <a:xfrm>
            <a:off x="1380960" y="1639440"/>
            <a:ext cx="94320" cy="13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4" name="Image 55"/>
          <p:cNvPicPr/>
          <p:nvPr/>
        </p:nvPicPr>
        <p:blipFill>
          <a:blip r:embed="rId3"/>
          <a:srcRect l="2707" t="62964" r="74060" b="4046"/>
          <a:stretch/>
        </p:blipFill>
        <p:spPr>
          <a:xfrm>
            <a:off x="475920" y="196200"/>
            <a:ext cx="2123640" cy="2132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age 2"/>
          <p:cNvPicPr/>
          <p:nvPr/>
        </p:nvPicPr>
        <p:blipFill>
          <a:blip r:embed="rId3"/>
          <a:srcRect l="32646"/>
          <a:stretch/>
        </p:blipFill>
        <p:spPr>
          <a:xfrm>
            <a:off x="2611080" y="0"/>
            <a:ext cx="6532560" cy="6857640"/>
          </a:xfrm>
          <a:prstGeom prst="rect">
            <a:avLst/>
          </a:prstGeom>
          <a:ln w="0">
            <a:noFill/>
          </a:ln>
        </p:spPr>
      </p:pic>
      <p:sp>
        <p:nvSpPr>
          <p:cNvPr id="256" name="ZoneTexte 4"/>
          <p:cNvSpPr/>
          <p:nvPr/>
        </p:nvSpPr>
        <p:spPr>
          <a:xfrm>
            <a:off x="4538880" y="3333960"/>
            <a:ext cx="93564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199"/>
              </a:lnSpc>
            </a:pPr>
            <a:r>
              <a:rPr lang="fr-FR" sz="1300" b="0" strike="noStrike" spc="-1">
                <a:solidFill>
                  <a:srgbClr val="000000"/>
                </a:solidFill>
                <a:latin typeface="Calibri"/>
              </a:rPr>
              <a:t>Pays des Châteaux</a:t>
            </a:r>
            <a:endParaRPr lang="fr-FR" sz="1300" b="0" strike="noStrike" spc="-1">
              <a:latin typeface="Arial"/>
            </a:endParaRPr>
          </a:p>
        </p:txBody>
      </p:sp>
      <p:sp>
        <p:nvSpPr>
          <p:cNvPr id="257" name="ZoneTexte 5"/>
          <p:cNvSpPr/>
          <p:nvPr/>
        </p:nvSpPr>
        <p:spPr>
          <a:xfrm>
            <a:off x="3816000" y="2797560"/>
            <a:ext cx="93564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199"/>
              </a:lnSpc>
            </a:pPr>
            <a:r>
              <a:rPr lang="fr-FR" sz="1300" b="0" strike="noStrike" spc="-1">
                <a:solidFill>
                  <a:srgbClr val="000000"/>
                </a:solidFill>
                <a:latin typeface="Calibri"/>
              </a:rPr>
              <a:t>Pays Vendômois</a:t>
            </a:r>
            <a:endParaRPr lang="fr-FR" sz="1300" b="0" strike="noStrike" spc="-1">
              <a:latin typeface="Arial"/>
            </a:endParaRPr>
          </a:p>
        </p:txBody>
      </p:sp>
      <p:sp>
        <p:nvSpPr>
          <p:cNvPr id="258" name="ZoneTexte 6"/>
          <p:cNvSpPr/>
          <p:nvPr/>
        </p:nvSpPr>
        <p:spPr>
          <a:xfrm>
            <a:off x="3690360" y="4609800"/>
            <a:ext cx="73728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199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CC Loches Sud Touraine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259" name="ZoneTexte 7"/>
          <p:cNvSpPr/>
          <p:nvPr/>
        </p:nvSpPr>
        <p:spPr>
          <a:xfrm>
            <a:off x="4159080" y="5840280"/>
            <a:ext cx="84456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PNR de la Brenne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260" name="ZoneTexte 8"/>
          <p:cNvSpPr/>
          <p:nvPr/>
        </p:nvSpPr>
        <p:spPr>
          <a:xfrm>
            <a:off x="6830280" y="2442600"/>
            <a:ext cx="107964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PETR Montargois-en-Gâtinais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261" name="ZoneTexte 9"/>
          <p:cNvSpPr/>
          <p:nvPr/>
        </p:nvSpPr>
        <p:spPr>
          <a:xfrm>
            <a:off x="6012000" y="2648160"/>
            <a:ext cx="81576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100" b="0" strike="noStrike" spc="-1">
                <a:solidFill>
                  <a:srgbClr val="FFFFFF"/>
                </a:solidFill>
                <a:latin typeface="Calibri"/>
              </a:rPr>
              <a:t>PETR </a:t>
            </a:r>
            <a:endParaRPr lang="fr-FR" sz="11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100" b="0" strike="noStrike" spc="-1">
                <a:solidFill>
                  <a:srgbClr val="FFFFFF"/>
                </a:solidFill>
                <a:latin typeface="Calibri"/>
              </a:rPr>
              <a:t>forêt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262" name="ZoneTexte 10"/>
          <p:cNvSpPr/>
          <p:nvPr/>
        </p:nvSpPr>
        <p:spPr>
          <a:xfrm>
            <a:off x="6356880" y="1178280"/>
            <a:ext cx="90900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Orléans Métropole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263" name="ZoneTexte 11"/>
          <p:cNvSpPr/>
          <p:nvPr/>
        </p:nvSpPr>
        <p:spPr>
          <a:xfrm>
            <a:off x="4477680" y="2127960"/>
            <a:ext cx="76140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Dunois 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264" name="ZoneTexte 12"/>
          <p:cNvSpPr/>
          <p:nvPr/>
        </p:nvSpPr>
        <p:spPr>
          <a:xfrm>
            <a:off x="4572000" y="1301400"/>
            <a:ext cx="1451520" cy="47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500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Chartres </a:t>
            </a:r>
            <a:endParaRPr lang="fr-FR" sz="1100" b="0" strike="noStrike" spc="-1">
              <a:latin typeface="Arial"/>
            </a:endParaRPr>
          </a:p>
          <a:p>
            <a:pPr algn="ctr">
              <a:lnSpc>
                <a:spcPts val="1500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Métropole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265" name="ZoneTexte 13"/>
          <p:cNvSpPr/>
          <p:nvPr/>
        </p:nvSpPr>
        <p:spPr>
          <a:xfrm>
            <a:off x="4383000" y="684720"/>
            <a:ext cx="90900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CA du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de Dreux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266" name="ZoneTexte 15"/>
          <p:cNvSpPr/>
          <p:nvPr/>
        </p:nvSpPr>
        <p:spPr>
          <a:xfrm>
            <a:off x="4500000" y="4077000"/>
            <a:ext cx="137772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Pays Vallée du Cher et du Romorantinais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267" name="ZoneTexte 16"/>
          <p:cNvSpPr/>
          <p:nvPr/>
        </p:nvSpPr>
        <p:spPr>
          <a:xfrm>
            <a:off x="5930280" y="4659120"/>
            <a:ext cx="137772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PETR Centre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Cher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268" name="ZoneTexte 17"/>
          <p:cNvSpPr/>
          <p:nvPr/>
        </p:nvSpPr>
        <p:spPr>
          <a:xfrm>
            <a:off x="6122520" y="5537520"/>
            <a:ext cx="137772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Berry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Saint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Amandois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269" name="ZoneTexte 18"/>
          <p:cNvSpPr/>
          <p:nvPr/>
        </p:nvSpPr>
        <p:spPr>
          <a:xfrm>
            <a:off x="5387760" y="6014520"/>
            <a:ext cx="102348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de la Châtre en Berry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270" name="ZoneTexte 19"/>
          <p:cNvSpPr/>
          <p:nvPr/>
        </p:nvSpPr>
        <p:spPr>
          <a:xfrm>
            <a:off x="7603920" y="4340880"/>
            <a:ext cx="140184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d’Issoudun et de Champagne Berrichonne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271" name="ZoneTexte 20"/>
          <p:cNvSpPr/>
          <p:nvPr/>
        </p:nvSpPr>
        <p:spPr>
          <a:xfrm>
            <a:off x="3132000" y="6111720"/>
            <a:ext cx="102348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CC Eguzon-Argenton-Val de Creuse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272" name="ZoneTexte 21"/>
          <p:cNvSpPr/>
          <p:nvPr/>
        </p:nvSpPr>
        <p:spPr>
          <a:xfrm>
            <a:off x="743760" y="4233600"/>
            <a:ext cx="131148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CC Touraine Vallée de l’Indre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273" name="ZoneTexte 22"/>
          <p:cNvSpPr/>
          <p:nvPr/>
        </p:nvSpPr>
        <p:spPr>
          <a:xfrm>
            <a:off x="6084000" y="2931120"/>
            <a:ext cx="81576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100" b="0" strike="noStrike" spc="-1">
                <a:solidFill>
                  <a:srgbClr val="FFFFFF"/>
                </a:solidFill>
                <a:latin typeface="Calibri"/>
              </a:rPr>
              <a:t>d’Orléans Loire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274" name="ZoneTexte 23"/>
          <p:cNvSpPr/>
          <p:nvPr/>
        </p:nvSpPr>
        <p:spPr>
          <a:xfrm>
            <a:off x="6203880" y="3203280"/>
            <a:ext cx="81576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100" b="0" strike="noStrike" spc="-1">
                <a:solidFill>
                  <a:srgbClr val="FFFFFF"/>
                </a:solidFill>
                <a:latin typeface="Calibri"/>
              </a:rPr>
              <a:t>Sologne 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275" name="ZoneTexte 24"/>
          <p:cNvSpPr/>
          <p:nvPr/>
        </p:nvSpPr>
        <p:spPr>
          <a:xfrm>
            <a:off x="4824000" y="4740120"/>
            <a:ext cx="131148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de </a:t>
            </a:r>
            <a:endParaRPr lang="fr-FR" sz="1200" b="0" strike="noStrike" spc="-1">
              <a:latin typeface="Arial"/>
            </a:endParaRPr>
          </a:p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Valençay </a:t>
            </a:r>
            <a:endParaRPr lang="fr-FR" sz="1200" b="0" strike="noStrike" spc="-1">
              <a:latin typeface="Arial"/>
            </a:endParaRPr>
          </a:p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en Berry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276" name="Rectangle 26"/>
          <p:cNvSpPr/>
          <p:nvPr/>
        </p:nvSpPr>
        <p:spPr>
          <a:xfrm>
            <a:off x="336600" y="267120"/>
            <a:ext cx="3589200" cy="162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T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77" name="ZoneTexte 25"/>
          <p:cNvSpPr/>
          <p:nvPr/>
        </p:nvSpPr>
        <p:spPr>
          <a:xfrm>
            <a:off x="967680" y="3687120"/>
            <a:ext cx="131148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Tours Métropole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278" name="ZoneTexte 27"/>
          <p:cNvSpPr/>
          <p:nvPr/>
        </p:nvSpPr>
        <p:spPr>
          <a:xfrm>
            <a:off x="1120320" y="3064320"/>
            <a:ext cx="160272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CC Touraine Est Vallée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279" name="ZoneTexte 28"/>
          <p:cNvSpPr/>
          <p:nvPr/>
        </p:nvSpPr>
        <p:spPr>
          <a:xfrm>
            <a:off x="967680" y="4963680"/>
            <a:ext cx="121428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CC Chinon Vienne et Loire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280" name="Connecteur droit 30"/>
          <p:cNvSpPr/>
          <p:nvPr/>
        </p:nvSpPr>
        <p:spPr>
          <a:xfrm>
            <a:off x="1104480" y="3315960"/>
            <a:ext cx="160848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1" name="Connecteur droit 29"/>
          <p:cNvSpPr/>
          <p:nvPr/>
        </p:nvSpPr>
        <p:spPr>
          <a:xfrm>
            <a:off x="1009440" y="3931200"/>
            <a:ext cx="1254600" cy="18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2" name="Connecteur droit 31"/>
          <p:cNvSpPr/>
          <p:nvPr/>
        </p:nvSpPr>
        <p:spPr>
          <a:xfrm>
            <a:off x="800640" y="4582080"/>
            <a:ext cx="1254960" cy="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3" name="Connecteur droit 32"/>
          <p:cNvSpPr/>
          <p:nvPr/>
        </p:nvSpPr>
        <p:spPr>
          <a:xfrm>
            <a:off x="976680" y="5317560"/>
            <a:ext cx="1254960" cy="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4" name="Connecteur droit 33"/>
          <p:cNvSpPr/>
          <p:nvPr/>
        </p:nvSpPr>
        <p:spPr>
          <a:xfrm>
            <a:off x="1710000" y="5877000"/>
            <a:ext cx="107316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5" name="Connecteur droit 36"/>
          <p:cNvSpPr/>
          <p:nvPr/>
        </p:nvSpPr>
        <p:spPr>
          <a:xfrm>
            <a:off x="3195000" y="6588720"/>
            <a:ext cx="818280" cy="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6" name="Connecteur droit 38"/>
          <p:cNvSpPr/>
          <p:nvPr/>
        </p:nvSpPr>
        <p:spPr>
          <a:xfrm>
            <a:off x="3537720" y="1556640"/>
            <a:ext cx="52992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7" name="Connecteur droit 41"/>
          <p:cNvSpPr/>
          <p:nvPr/>
        </p:nvSpPr>
        <p:spPr>
          <a:xfrm>
            <a:off x="6366240" y="1532160"/>
            <a:ext cx="79200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8" name="Connecteur droit 44"/>
          <p:cNvSpPr/>
          <p:nvPr/>
        </p:nvSpPr>
        <p:spPr>
          <a:xfrm>
            <a:off x="7910280" y="4805640"/>
            <a:ext cx="103968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9" name="Connecteur droit 34"/>
          <p:cNvSpPr/>
          <p:nvPr/>
        </p:nvSpPr>
        <p:spPr>
          <a:xfrm>
            <a:off x="2131200" y="3933000"/>
            <a:ext cx="1472760" cy="1440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0" name="Connecteur droit 42"/>
          <p:cNvSpPr/>
          <p:nvPr/>
        </p:nvSpPr>
        <p:spPr>
          <a:xfrm flipV="1">
            <a:off x="2036520" y="4409280"/>
            <a:ext cx="1314360" cy="1742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Connecteur droit 46"/>
          <p:cNvSpPr/>
          <p:nvPr/>
        </p:nvSpPr>
        <p:spPr>
          <a:xfrm>
            <a:off x="2693880" y="3315960"/>
            <a:ext cx="1365120" cy="6170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2" name="Triangle isocèle 43"/>
          <p:cNvSpPr/>
          <p:nvPr/>
        </p:nvSpPr>
        <p:spPr>
          <a:xfrm rot="5400000">
            <a:off x="3993120" y="1306800"/>
            <a:ext cx="329040" cy="108720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3" name="Connecteur droit 47"/>
          <p:cNvSpPr/>
          <p:nvPr/>
        </p:nvSpPr>
        <p:spPr>
          <a:xfrm flipV="1">
            <a:off x="2163960" y="4629960"/>
            <a:ext cx="751680" cy="6890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4" name="Connecteur droit 49"/>
          <p:cNvSpPr/>
          <p:nvPr/>
        </p:nvSpPr>
        <p:spPr>
          <a:xfrm flipV="1">
            <a:off x="4005720" y="6257160"/>
            <a:ext cx="1286280" cy="3398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5" name="Connecteur droit 51"/>
          <p:cNvSpPr/>
          <p:nvPr/>
        </p:nvSpPr>
        <p:spPr>
          <a:xfrm flipV="1">
            <a:off x="2783160" y="4909320"/>
            <a:ext cx="567720" cy="96768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6" name="Connecteur droit 54"/>
          <p:cNvSpPr/>
          <p:nvPr/>
        </p:nvSpPr>
        <p:spPr>
          <a:xfrm flipV="1">
            <a:off x="6122160" y="4826520"/>
            <a:ext cx="2182320" cy="7106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7" name="ZoneTexte 56"/>
          <p:cNvSpPr/>
          <p:nvPr/>
        </p:nvSpPr>
        <p:spPr>
          <a:xfrm>
            <a:off x="6876360" y="3329640"/>
            <a:ext cx="72720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Giennois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298" name="Connecteur droit 62"/>
          <p:cNvSpPr/>
          <p:nvPr/>
        </p:nvSpPr>
        <p:spPr>
          <a:xfrm flipV="1">
            <a:off x="5899320" y="1513080"/>
            <a:ext cx="760680" cy="130932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9" name="ZoneTexte 14"/>
          <p:cNvSpPr/>
          <p:nvPr/>
        </p:nvSpPr>
        <p:spPr>
          <a:xfrm>
            <a:off x="3322800" y="1196640"/>
            <a:ext cx="96084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PNR du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Perche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00" name="Rectangle 71"/>
          <p:cNvSpPr/>
          <p:nvPr/>
        </p:nvSpPr>
        <p:spPr>
          <a:xfrm>
            <a:off x="1604520" y="260640"/>
            <a:ext cx="67320" cy="1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1" name="Rectangle 72"/>
          <p:cNvSpPr/>
          <p:nvPr/>
        </p:nvSpPr>
        <p:spPr>
          <a:xfrm>
            <a:off x="1380960" y="1639440"/>
            <a:ext cx="94320" cy="13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2" name="ZoneTexte 52"/>
          <p:cNvSpPr/>
          <p:nvPr/>
        </p:nvSpPr>
        <p:spPr>
          <a:xfrm>
            <a:off x="5239440" y="1816200"/>
            <a:ext cx="83088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CC Cœur de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Beauce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03" name="ZoneTexte 53"/>
          <p:cNvSpPr/>
          <p:nvPr/>
        </p:nvSpPr>
        <p:spPr>
          <a:xfrm>
            <a:off x="5004000" y="5362920"/>
            <a:ext cx="109584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Pays Calstelroussin </a:t>
            </a:r>
            <a:endParaRPr lang="fr-FR" sz="1100" b="0" strike="noStrike" spc="-1">
              <a:latin typeface="Arial"/>
            </a:endParaRPr>
          </a:p>
          <a:p>
            <a:pPr>
              <a:lnSpc>
                <a:spcPts val="1001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Val de  l’Indre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304" name="ZoneTexte 61"/>
          <p:cNvSpPr/>
          <p:nvPr/>
        </p:nvSpPr>
        <p:spPr>
          <a:xfrm>
            <a:off x="1730160" y="5542560"/>
            <a:ext cx="147348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CC Touraine Val </a:t>
            </a:r>
            <a:endParaRPr lang="fr-FR" sz="1200" b="0" strike="noStrike" spc="-1">
              <a:latin typeface="Arial"/>
            </a:endParaRPr>
          </a:p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de Vienne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05" name="Connecteur droit 77"/>
          <p:cNvSpPr/>
          <p:nvPr/>
        </p:nvSpPr>
        <p:spPr>
          <a:xfrm>
            <a:off x="3203640" y="2797560"/>
            <a:ext cx="1168920" cy="11106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6" name="ZoneTexte 79"/>
          <p:cNvSpPr/>
          <p:nvPr/>
        </p:nvSpPr>
        <p:spPr>
          <a:xfrm>
            <a:off x="1638360" y="2575080"/>
            <a:ext cx="160272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CC du Val d’Amboise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07" name="Connecteur droit 80"/>
          <p:cNvSpPr/>
          <p:nvPr/>
        </p:nvSpPr>
        <p:spPr>
          <a:xfrm>
            <a:off x="1623600" y="2797560"/>
            <a:ext cx="160848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8" name="Connecteur droit avec flèche 82"/>
          <p:cNvSpPr/>
          <p:nvPr/>
        </p:nvSpPr>
        <p:spPr>
          <a:xfrm flipV="1">
            <a:off x="4477680" y="5672160"/>
            <a:ext cx="630720" cy="48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9" name="Connecteur droit avec flèche 84"/>
          <p:cNvSpPr/>
          <p:nvPr/>
        </p:nvSpPr>
        <p:spPr>
          <a:xfrm flipV="1">
            <a:off x="3926160" y="3930840"/>
            <a:ext cx="456480" cy="217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0" name="Connecteur droit avec flèche 91"/>
          <p:cNvSpPr/>
          <p:nvPr/>
        </p:nvSpPr>
        <p:spPr>
          <a:xfrm>
            <a:off x="2929680" y="4582080"/>
            <a:ext cx="456480" cy="253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1" name="Connecteur droit avec flèche 94"/>
          <p:cNvSpPr/>
          <p:nvPr/>
        </p:nvSpPr>
        <p:spPr>
          <a:xfrm>
            <a:off x="4944240" y="2126520"/>
            <a:ext cx="535320" cy="175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12" name="Image 98"/>
          <p:cNvPicPr/>
          <p:nvPr/>
        </p:nvPicPr>
        <p:blipFill>
          <a:blip r:embed="rId4"/>
          <a:srcRect l="2340" t="64108" r="67454" b="6255"/>
          <a:stretch/>
        </p:blipFill>
        <p:spPr>
          <a:xfrm>
            <a:off x="304920" y="293760"/>
            <a:ext cx="2761920" cy="1915920"/>
          </a:xfrm>
          <a:prstGeom prst="rect">
            <a:avLst/>
          </a:prstGeom>
          <a:ln w="0">
            <a:noFill/>
          </a:ln>
        </p:spPr>
      </p:pic>
      <p:sp>
        <p:nvSpPr>
          <p:cNvPr id="313" name="ZoneTexte 99"/>
          <p:cNvSpPr/>
          <p:nvPr/>
        </p:nvSpPr>
        <p:spPr>
          <a:xfrm>
            <a:off x="1809360" y="312120"/>
            <a:ext cx="260280" cy="33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</a:rPr>
              <a:t>s</a:t>
            </a:r>
            <a:endParaRPr lang="fr-FR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 2"/>
          <p:cNvPicPr/>
          <p:nvPr/>
        </p:nvPicPr>
        <p:blipFill>
          <a:blip r:embed="rId3"/>
          <a:srcRect r="17096"/>
          <a:stretch/>
        </p:blipFill>
        <p:spPr>
          <a:xfrm>
            <a:off x="406440" y="92520"/>
            <a:ext cx="8049960" cy="6864480"/>
          </a:xfrm>
          <a:prstGeom prst="rect">
            <a:avLst/>
          </a:prstGeom>
          <a:ln w="0">
            <a:noFill/>
          </a:ln>
        </p:spPr>
      </p:pic>
      <p:sp>
        <p:nvSpPr>
          <p:cNvPr id="315" name="Rectangle 26"/>
          <p:cNvSpPr/>
          <p:nvPr/>
        </p:nvSpPr>
        <p:spPr>
          <a:xfrm>
            <a:off x="336600" y="267120"/>
            <a:ext cx="3589200" cy="162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T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16" name="ZoneTexte 4"/>
          <p:cNvSpPr/>
          <p:nvPr/>
        </p:nvSpPr>
        <p:spPr>
          <a:xfrm>
            <a:off x="4572000" y="3333960"/>
            <a:ext cx="93564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199"/>
              </a:lnSpc>
            </a:pPr>
            <a:r>
              <a:rPr lang="fr-FR" sz="1300" b="0" strike="noStrike" spc="-1">
                <a:solidFill>
                  <a:srgbClr val="000000"/>
                </a:solidFill>
                <a:latin typeface="Calibri"/>
              </a:rPr>
              <a:t>Pays des Châteaux</a:t>
            </a:r>
            <a:endParaRPr lang="fr-FR" sz="1300" b="0" strike="noStrike" spc="-1">
              <a:latin typeface="Arial"/>
            </a:endParaRPr>
          </a:p>
        </p:txBody>
      </p:sp>
      <p:sp>
        <p:nvSpPr>
          <p:cNvPr id="317" name="ZoneTexte 5"/>
          <p:cNvSpPr/>
          <p:nvPr/>
        </p:nvSpPr>
        <p:spPr>
          <a:xfrm>
            <a:off x="3852000" y="2879280"/>
            <a:ext cx="93564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199"/>
              </a:lnSpc>
            </a:pPr>
            <a:r>
              <a:rPr lang="fr-FR" sz="1300" b="0" strike="noStrike" spc="-1">
                <a:solidFill>
                  <a:srgbClr val="000000"/>
                </a:solidFill>
                <a:latin typeface="Calibri"/>
              </a:rPr>
              <a:t>Pays Vendômois</a:t>
            </a:r>
            <a:endParaRPr lang="fr-FR" sz="1300" b="0" strike="noStrike" spc="-1">
              <a:latin typeface="Arial"/>
            </a:endParaRPr>
          </a:p>
        </p:txBody>
      </p:sp>
      <p:sp>
        <p:nvSpPr>
          <p:cNvPr id="318" name="ZoneTexte 6"/>
          <p:cNvSpPr/>
          <p:nvPr/>
        </p:nvSpPr>
        <p:spPr>
          <a:xfrm>
            <a:off x="3690360" y="4609800"/>
            <a:ext cx="73728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199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CC Loches Sud Touraine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19" name="ZoneTexte 7"/>
          <p:cNvSpPr/>
          <p:nvPr/>
        </p:nvSpPr>
        <p:spPr>
          <a:xfrm>
            <a:off x="4159080" y="5840280"/>
            <a:ext cx="84456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PNR de la Brenne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20" name="ZoneTexte 8"/>
          <p:cNvSpPr/>
          <p:nvPr/>
        </p:nvSpPr>
        <p:spPr>
          <a:xfrm>
            <a:off x="6804360" y="2442600"/>
            <a:ext cx="107964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PETR Montargois-en-Gâtinais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21" name="ZoneTexte 9"/>
          <p:cNvSpPr/>
          <p:nvPr/>
        </p:nvSpPr>
        <p:spPr>
          <a:xfrm>
            <a:off x="6012000" y="2648160"/>
            <a:ext cx="81576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100" b="0" strike="noStrike" spc="-1">
                <a:solidFill>
                  <a:srgbClr val="FFFFFF"/>
                </a:solidFill>
                <a:latin typeface="Calibri"/>
              </a:rPr>
              <a:t>PETR </a:t>
            </a:r>
            <a:endParaRPr lang="fr-FR" sz="11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100" b="0" strike="noStrike" spc="-1">
                <a:solidFill>
                  <a:srgbClr val="FFFFFF"/>
                </a:solidFill>
                <a:latin typeface="Calibri"/>
              </a:rPr>
              <a:t>forêt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322" name="ZoneTexte 10"/>
          <p:cNvSpPr/>
          <p:nvPr/>
        </p:nvSpPr>
        <p:spPr>
          <a:xfrm>
            <a:off x="6356880" y="1178280"/>
            <a:ext cx="90900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Orléans Métropole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23" name="ZoneTexte 11"/>
          <p:cNvSpPr/>
          <p:nvPr/>
        </p:nvSpPr>
        <p:spPr>
          <a:xfrm>
            <a:off x="4477680" y="2216160"/>
            <a:ext cx="76140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Dunois 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24" name="ZoneTexte 12"/>
          <p:cNvSpPr/>
          <p:nvPr/>
        </p:nvSpPr>
        <p:spPr>
          <a:xfrm>
            <a:off x="4572000" y="1367640"/>
            <a:ext cx="1451520" cy="47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500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Chartres </a:t>
            </a:r>
            <a:endParaRPr lang="fr-FR" sz="1100" b="0" strike="noStrike" spc="-1">
              <a:latin typeface="Arial"/>
            </a:endParaRPr>
          </a:p>
          <a:p>
            <a:pPr algn="ctr">
              <a:lnSpc>
                <a:spcPts val="1500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Métropole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325" name="ZoneTexte 13"/>
          <p:cNvSpPr/>
          <p:nvPr/>
        </p:nvSpPr>
        <p:spPr>
          <a:xfrm>
            <a:off x="4383000" y="711000"/>
            <a:ext cx="90900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CA du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de Dreux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26" name="ZoneTexte 15"/>
          <p:cNvSpPr/>
          <p:nvPr/>
        </p:nvSpPr>
        <p:spPr>
          <a:xfrm>
            <a:off x="4500000" y="4077000"/>
            <a:ext cx="137772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Pays Vallée du Cher et du Romorantinais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327" name="ZoneTexte 16"/>
          <p:cNvSpPr/>
          <p:nvPr/>
        </p:nvSpPr>
        <p:spPr>
          <a:xfrm>
            <a:off x="5930280" y="4659120"/>
            <a:ext cx="137772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PETR Centre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Cher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28" name="ZoneTexte 17"/>
          <p:cNvSpPr/>
          <p:nvPr/>
        </p:nvSpPr>
        <p:spPr>
          <a:xfrm>
            <a:off x="6012000" y="5537520"/>
            <a:ext cx="137772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Berry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Saint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Amandois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29" name="ZoneTexte 18"/>
          <p:cNvSpPr/>
          <p:nvPr/>
        </p:nvSpPr>
        <p:spPr>
          <a:xfrm>
            <a:off x="5387760" y="6014520"/>
            <a:ext cx="102348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de la Châtre en Berry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30" name="ZoneTexte 19"/>
          <p:cNvSpPr/>
          <p:nvPr/>
        </p:nvSpPr>
        <p:spPr>
          <a:xfrm>
            <a:off x="7603920" y="4340880"/>
            <a:ext cx="140184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d’Issoudun et de Champagne Berrichonne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31" name="ZoneTexte 20"/>
          <p:cNvSpPr/>
          <p:nvPr/>
        </p:nvSpPr>
        <p:spPr>
          <a:xfrm>
            <a:off x="3132000" y="6111720"/>
            <a:ext cx="102348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CC Eguzon-Argenton-Val de Creuse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32" name="ZoneTexte 21"/>
          <p:cNvSpPr/>
          <p:nvPr/>
        </p:nvSpPr>
        <p:spPr>
          <a:xfrm>
            <a:off x="883800" y="3861000"/>
            <a:ext cx="131148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CC Touraine Vallée de l’Indre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33" name="ZoneTexte 22"/>
          <p:cNvSpPr/>
          <p:nvPr/>
        </p:nvSpPr>
        <p:spPr>
          <a:xfrm>
            <a:off x="6084000" y="2931120"/>
            <a:ext cx="81576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100" b="0" strike="noStrike" spc="-1">
                <a:solidFill>
                  <a:srgbClr val="FFFFFF"/>
                </a:solidFill>
                <a:latin typeface="Calibri"/>
              </a:rPr>
              <a:t>d’Orléans Loire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334" name="ZoneTexte 23"/>
          <p:cNvSpPr/>
          <p:nvPr/>
        </p:nvSpPr>
        <p:spPr>
          <a:xfrm>
            <a:off x="6203880" y="3203280"/>
            <a:ext cx="81576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100" b="0" strike="noStrike" spc="-1">
                <a:solidFill>
                  <a:srgbClr val="FFFFFF"/>
                </a:solidFill>
                <a:latin typeface="Calibri"/>
              </a:rPr>
              <a:t>Sologne 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335" name="ZoneTexte 24"/>
          <p:cNvSpPr/>
          <p:nvPr/>
        </p:nvSpPr>
        <p:spPr>
          <a:xfrm>
            <a:off x="4824000" y="4740120"/>
            <a:ext cx="131148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de </a:t>
            </a:r>
            <a:endParaRPr lang="fr-FR" sz="1200" b="0" strike="noStrike" spc="-1">
              <a:latin typeface="Arial"/>
            </a:endParaRPr>
          </a:p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Valençay </a:t>
            </a:r>
            <a:endParaRPr lang="fr-FR" sz="1200" b="0" strike="noStrike" spc="-1">
              <a:latin typeface="Arial"/>
            </a:endParaRPr>
          </a:p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en Berry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36" name="ZoneTexte 25"/>
          <p:cNvSpPr/>
          <p:nvPr/>
        </p:nvSpPr>
        <p:spPr>
          <a:xfrm>
            <a:off x="967680" y="3501000"/>
            <a:ext cx="131148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Tours Métropole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37" name="ZoneTexte 27"/>
          <p:cNvSpPr/>
          <p:nvPr/>
        </p:nvSpPr>
        <p:spPr>
          <a:xfrm>
            <a:off x="1120320" y="3064320"/>
            <a:ext cx="160272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CC Touraine Est Vallée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38" name="ZoneTexte 28"/>
          <p:cNvSpPr/>
          <p:nvPr/>
        </p:nvSpPr>
        <p:spPr>
          <a:xfrm>
            <a:off x="967680" y="5203800"/>
            <a:ext cx="121428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CC Chinon Vienne et Loire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39" name="Connecteur droit 30"/>
          <p:cNvSpPr/>
          <p:nvPr/>
        </p:nvSpPr>
        <p:spPr>
          <a:xfrm>
            <a:off x="1104480" y="3315960"/>
            <a:ext cx="160848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0" name="Connecteur droit 29"/>
          <p:cNvSpPr/>
          <p:nvPr/>
        </p:nvSpPr>
        <p:spPr>
          <a:xfrm>
            <a:off x="1009440" y="3717000"/>
            <a:ext cx="117252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1" name="Connecteur droit 31"/>
          <p:cNvSpPr/>
          <p:nvPr/>
        </p:nvSpPr>
        <p:spPr>
          <a:xfrm>
            <a:off x="868680" y="4221000"/>
            <a:ext cx="1254960" cy="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2" name="Connecteur droit 32"/>
          <p:cNvSpPr/>
          <p:nvPr/>
        </p:nvSpPr>
        <p:spPr>
          <a:xfrm>
            <a:off x="976680" y="5515560"/>
            <a:ext cx="1254960" cy="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3" name="Connecteur droit 33"/>
          <p:cNvSpPr/>
          <p:nvPr/>
        </p:nvSpPr>
        <p:spPr>
          <a:xfrm>
            <a:off x="1710000" y="6021000"/>
            <a:ext cx="107316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4" name="Connecteur droit 36"/>
          <p:cNvSpPr/>
          <p:nvPr/>
        </p:nvSpPr>
        <p:spPr>
          <a:xfrm>
            <a:off x="3195000" y="6588720"/>
            <a:ext cx="818280" cy="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5" name="Connecteur droit 38"/>
          <p:cNvSpPr/>
          <p:nvPr/>
        </p:nvSpPr>
        <p:spPr>
          <a:xfrm>
            <a:off x="3537720" y="1556640"/>
            <a:ext cx="52992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6" name="Connecteur droit 41"/>
          <p:cNvSpPr/>
          <p:nvPr/>
        </p:nvSpPr>
        <p:spPr>
          <a:xfrm>
            <a:off x="6366240" y="1532160"/>
            <a:ext cx="79200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7" name="Connecteur droit 44"/>
          <p:cNvSpPr/>
          <p:nvPr/>
        </p:nvSpPr>
        <p:spPr>
          <a:xfrm>
            <a:off x="7910280" y="4805640"/>
            <a:ext cx="103968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8" name="Connecteur droit 34"/>
          <p:cNvSpPr/>
          <p:nvPr/>
        </p:nvSpPr>
        <p:spPr>
          <a:xfrm>
            <a:off x="2181960" y="3729960"/>
            <a:ext cx="1422000" cy="3470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9" name="Connecteur droit 42"/>
          <p:cNvSpPr/>
          <p:nvPr/>
        </p:nvSpPr>
        <p:spPr>
          <a:xfrm>
            <a:off x="2123640" y="4221000"/>
            <a:ext cx="1227240" cy="18828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0" name="Connecteur droit 46"/>
          <p:cNvSpPr/>
          <p:nvPr/>
        </p:nvSpPr>
        <p:spPr>
          <a:xfrm>
            <a:off x="2693880" y="3315960"/>
            <a:ext cx="1365120" cy="6170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1" name="Triangle isocèle 43"/>
          <p:cNvSpPr/>
          <p:nvPr/>
        </p:nvSpPr>
        <p:spPr>
          <a:xfrm rot="5400000">
            <a:off x="3993120" y="1306800"/>
            <a:ext cx="329040" cy="108720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2" name="Connecteur droit 47"/>
          <p:cNvSpPr/>
          <p:nvPr/>
        </p:nvSpPr>
        <p:spPr>
          <a:xfrm flipV="1">
            <a:off x="2231640" y="4629960"/>
            <a:ext cx="684000" cy="8870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3" name="Connecteur droit 49"/>
          <p:cNvSpPr/>
          <p:nvPr/>
        </p:nvSpPr>
        <p:spPr>
          <a:xfrm flipV="1">
            <a:off x="4005720" y="6257160"/>
            <a:ext cx="1286280" cy="3398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4" name="Connecteur droit 51"/>
          <p:cNvSpPr/>
          <p:nvPr/>
        </p:nvSpPr>
        <p:spPr>
          <a:xfrm flipV="1">
            <a:off x="2723400" y="4909320"/>
            <a:ext cx="627480" cy="111168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5" name="Connecteur droit 54"/>
          <p:cNvSpPr/>
          <p:nvPr/>
        </p:nvSpPr>
        <p:spPr>
          <a:xfrm flipV="1">
            <a:off x="6122160" y="4826520"/>
            <a:ext cx="2182320" cy="7106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6" name="ZoneTexte 56"/>
          <p:cNvSpPr/>
          <p:nvPr/>
        </p:nvSpPr>
        <p:spPr>
          <a:xfrm>
            <a:off x="6876360" y="3329640"/>
            <a:ext cx="72720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Giennois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57" name="Connecteur droit 62"/>
          <p:cNvSpPr/>
          <p:nvPr/>
        </p:nvSpPr>
        <p:spPr>
          <a:xfrm flipV="1">
            <a:off x="5899320" y="1513080"/>
            <a:ext cx="760680" cy="130932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8" name="ZoneTexte 14"/>
          <p:cNvSpPr/>
          <p:nvPr/>
        </p:nvSpPr>
        <p:spPr>
          <a:xfrm>
            <a:off x="3322800" y="1196640"/>
            <a:ext cx="96084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PNR du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Perche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59" name="Rectangle 71"/>
          <p:cNvSpPr/>
          <p:nvPr/>
        </p:nvSpPr>
        <p:spPr>
          <a:xfrm>
            <a:off x="1604520" y="260640"/>
            <a:ext cx="67320" cy="1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0" name="Rectangle 72"/>
          <p:cNvSpPr/>
          <p:nvPr/>
        </p:nvSpPr>
        <p:spPr>
          <a:xfrm>
            <a:off x="1380960" y="1639440"/>
            <a:ext cx="94320" cy="13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1" name="ZoneTexte 52"/>
          <p:cNvSpPr/>
          <p:nvPr/>
        </p:nvSpPr>
        <p:spPr>
          <a:xfrm>
            <a:off x="5239440" y="1872000"/>
            <a:ext cx="83088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CC Cœur de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Beauce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62" name="ZoneTexte 53"/>
          <p:cNvSpPr/>
          <p:nvPr/>
        </p:nvSpPr>
        <p:spPr>
          <a:xfrm>
            <a:off x="5004000" y="5362920"/>
            <a:ext cx="109584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Pays Calstelroussin </a:t>
            </a:r>
            <a:endParaRPr lang="fr-FR" sz="1100" b="0" strike="noStrike" spc="-1">
              <a:latin typeface="Arial"/>
            </a:endParaRPr>
          </a:p>
          <a:p>
            <a:pPr>
              <a:lnSpc>
                <a:spcPts val="1001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Val de  l’Indre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363" name="ZoneTexte 61"/>
          <p:cNvSpPr/>
          <p:nvPr/>
        </p:nvSpPr>
        <p:spPr>
          <a:xfrm>
            <a:off x="1658160" y="5696640"/>
            <a:ext cx="147348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CC Touraine Val </a:t>
            </a:r>
            <a:endParaRPr lang="fr-FR" sz="1200" b="0" strike="noStrike" spc="-1">
              <a:latin typeface="Arial"/>
            </a:endParaRPr>
          </a:p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de Vienne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64" name="Connecteur droit 77"/>
          <p:cNvSpPr/>
          <p:nvPr/>
        </p:nvSpPr>
        <p:spPr>
          <a:xfrm>
            <a:off x="3203640" y="2797560"/>
            <a:ext cx="1168920" cy="11106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5" name="ZoneTexte 79"/>
          <p:cNvSpPr/>
          <p:nvPr/>
        </p:nvSpPr>
        <p:spPr>
          <a:xfrm>
            <a:off x="1638360" y="2575080"/>
            <a:ext cx="160272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CC du Val d’Amboise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66" name="Connecteur droit 80"/>
          <p:cNvSpPr/>
          <p:nvPr/>
        </p:nvSpPr>
        <p:spPr>
          <a:xfrm>
            <a:off x="1623600" y="2797560"/>
            <a:ext cx="160848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7" name="Connecteur droit avec flèche 82"/>
          <p:cNvSpPr/>
          <p:nvPr/>
        </p:nvSpPr>
        <p:spPr>
          <a:xfrm flipV="1">
            <a:off x="4477680" y="5672160"/>
            <a:ext cx="630720" cy="48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8" name="Connecteur droit avec flèche 84"/>
          <p:cNvSpPr/>
          <p:nvPr/>
        </p:nvSpPr>
        <p:spPr>
          <a:xfrm flipV="1">
            <a:off x="3926160" y="3930840"/>
            <a:ext cx="456480" cy="217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9" name="Connecteur droit avec flèche 91"/>
          <p:cNvSpPr/>
          <p:nvPr/>
        </p:nvSpPr>
        <p:spPr>
          <a:xfrm>
            <a:off x="2929680" y="4582080"/>
            <a:ext cx="456480" cy="253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0" name="Connecteur droit avec flèche 94"/>
          <p:cNvSpPr/>
          <p:nvPr/>
        </p:nvSpPr>
        <p:spPr>
          <a:xfrm>
            <a:off x="4944240" y="2126520"/>
            <a:ext cx="535320" cy="175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71" name="Image 98"/>
          <p:cNvPicPr/>
          <p:nvPr/>
        </p:nvPicPr>
        <p:blipFill>
          <a:blip r:embed="rId4"/>
          <a:srcRect l="2340" t="64108" r="67454" b="6255"/>
          <a:stretch/>
        </p:blipFill>
        <p:spPr>
          <a:xfrm>
            <a:off x="304920" y="293760"/>
            <a:ext cx="2761920" cy="1915920"/>
          </a:xfrm>
          <a:prstGeom prst="rect">
            <a:avLst/>
          </a:prstGeom>
          <a:ln w="0">
            <a:noFill/>
          </a:ln>
        </p:spPr>
      </p:pic>
      <p:sp>
        <p:nvSpPr>
          <p:cNvPr id="372" name="ZoneTexte 99"/>
          <p:cNvSpPr/>
          <p:nvPr/>
        </p:nvSpPr>
        <p:spPr>
          <a:xfrm>
            <a:off x="1809360" y="312120"/>
            <a:ext cx="260280" cy="33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</a:rPr>
              <a:t>s</a:t>
            </a:r>
            <a:endParaRPr lang="fr-FR" sz="1600" b="0" strike="noStrike" spc="-1">
              <a:latin typeface="Arial"/>
            </a:endParaRPr>
          </a:p>
        </p:txBody>
      </p:sp>
      <p:pic>
        <p:nvPicPr>
          <p:cNvPr id="373" name="Image 63"/>
          <p:cNvPicPr/>
          <p:nvPr/>
        </p:nvPicPr>
        <p:blipFill>
          <a:blip r:embed="rId5"/>
          <a:srcRect l="84123" r="11142" b="76096"/>
          <a:stretch/>
        </p:blipFill>
        <p:spPr>
          <a:xfrm>
            <a:off x="7603920" y="0"/>
            <a:ext cx="459360" cy="1639080"/>
          </a:xfrm>
          <a:prstGeom prst="rect">
            <a:avLst/>
          </a:prstGeom>
          <a:ln w="0">
            <a:noFill/>
          </a:ln>
        </p:spPr>
      </p:pic>
      <p:pic>
        <p:nvPicPr>
          <p:cNvPr id="374" name="Image 64"/>
          <p:cNvPicPr/>
          <p:nvPr/>
        </p:nvPicPr>
        <p:blipFill>
          <a:blip r:embed="rId5"/>
          <a:srcRect l="74392" t="93723"/>
          <a:stretch/>
        </p:blipFill>
        <p:spPr>
          <a:xfrm>
            <a:off x="6660360" y="6427440"/>
            <a:ext cx="2483280" cy="430200"/>
          </a:xfrm>
          <a:prstGeom prst="rect">
            <a:avLst/>
          </a:prstGeom>
          <a:ln w="0">
            <a:noFill/>
          </a:ln>
        </p:spPr>
      </p:pic>
      <p:pic>
        <p:nvPicPr>
          <p:cNvPr id="375" name="Image 3"/>
          <p:cNvPicPr/>
          <p:nvPr/>
        </p:nvPicPr>
        <p:blipFill>
          <a:blip r:embed="rId6"/>
          <a:stretch/>
        </p:blipFill>
        <p:spPr>
          <a:xfrm>
            <a:off x="7907400" y="1457640"/>
            <a:ext cx="1098000" cy="1018800"/>
          </a:xfrm>
          <a:prstGeom prst="rect">
            <a:avLst/>
          </a:prstGeom>
          <a:ln w="0">
            <a:noFill/>
          </a:ln>
        </p:spPr>
      </p:pic>
      <p:pic>
        <p:nvPicPr>
          <p:cNvPr id="376" name="Image 35"/>
          <p:cNvPicPr/>
          <p:nvPr/>
        </p:nvPicPr>
        <p:blipFill>
          <a:blip r:embed="rId7"/>
          <a:stretch/>
        </p:blipFill>
        <p:spPr>
          <a:xfrm>
            <a:off x="750240" y="4434480"/>
            <a:ext cx="1406880" cy="639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Image 1"/>
          <p:cNvPicPr/>
          <p:nvPr/>
        </p:nvPicPr>
        <p:blipFill>
          <a:blip r:embed="rId3"/>
          <a:stretch/>
        </p:blipFill>
        <p:spPr>
          <a:xfrm>
            <a:off x="-281880" y="72000"/>
            <a:ext cx="9533880" cy="6741000"/>
          </a:xfrm>
          <a:prstGeom prst="rect">
            <a:avLst/>
          </a:prstGeom>
          <a:ln w="0">
            <a:noFill/>
          </a:ln>
        </p:spPr>
      </p:pic>
      <p:sp>
        <p:nvSpPr>
          <p:cNvPr id="378" name="ZoneTexte 4"/>
          <p:cNvSpPr/>
          <p:nvPr/>
        </p:nvSpPr>
        <p:spPr>
          <a:xfrm>
            <a:off x="4290480" y="3257640"/>
            <a:ext cx="93564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199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Pays des Châteaux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379" name="ZoneTexte 5"/>
          <p:cNvSpPr/>
          <p:nvPr/>
        </p:nvSpPr>
        <p:spPr>
          <a:xfrm>
            <a:off x="3545280" y="2794320"/>
            <a:ext cx="93564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199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Pays Vendômois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380" name="ZoneTexte 6"/>
          <p:cNvSpPr/>
          <p:nvPr/>
        </p:nvSpPr>
        <p:spPr>
          <a:xfrm>
            <a:off x="3402360" y="4449240"/>
            <a:ext cx="73728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199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CC Loches Sud Touraine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81" name="ZoneTexte 7"/>
          <p:cNvSpPr/>
          <p:nvPr/>
        </p:nvSpPr>
        <p:spPr>
          <a:xfrm>
            <a:off x="3867840" y="5621400"/>
            <a:ext cx="84456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de Brenne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82" name="ZoneTexte 8"/>
          <p:cNvSpPr/>
          <p:nvPr/>
        </p:nvSpPr>
        <p:spPr>
          <a:xfrm>
            <a:off x="6372360" y="2405160"/>
            <a:ext cx="107964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050" b="0" strike="noStrike" spc="-1">
                <a:solidFill>
                  <a:srgbClr val="000000"/>
                </a:solidFill>
                <a:latin typeface="Calibri"/>
              </a:rPr>
              <a:t>PETR Montargois-en-Gâtinais</a:t>
            </a:r>
            <a:endParaRPr lang="fr-FR" sz="1050" b="0" strike="noStrike" spc="-1">
              <a:latin typeface="Arial"/>
            </a:endParaRPr>
          </a:p>
        </p:txBody>
      </p:sp>
      <p:sp>
        <p:nvSpPr>
          <p:cNvPr id="383" name="ZoneTexte 9"/>
          <p:cNvSpPr/>
          <p:nvPr/>
        </p:nvSpPr>
        <p:spPr>
          <a:xfrm>
            <a:off x="5676120" y="2582280"/>
            <a:ext cx="81576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000" b="0" strike="noStrike" spc="-1">
                <a:solidFill>
                  <a:srgbClr val="000000"/>
                </a:solidFill>
                <a:latin typeface="Calibri"/>
              </a:rPr>
              <a:t>PETR</a:t>
            </a: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fr-FR" sz="11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000" b="0" strike="noStrike" spc="-1">
                <a:solidFill>
                  <a:srgbClr val="000000"/>
                </a:solidFill>
                <a:latin typeface="Calibri"/>
              </a:rPr>
              <a:t>forêt</a:t>
            </a:r>
            <a:endParaRPr lang="fr-FR" sz="1000" b="0" strike="noStrike" spc="-1">
              <a:latin typeface="Arial"/>
            </a:endParaRPr>
          </a:p>
        </p:txBody>
      </p:sp>
      <p:sp>
        <p:nvSpPr>
          <p:cNvPr id="384" name="ZoneTexte 10"/>
          <p:cNvSpPr/>
          <p:nvPr/>
        </p:nvSpPr>
        <p:spPr>
          <a:xfrm>
            <a:off x="6941880" y="1596600"/>
            <a:ext cx="90900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Orléans Métropole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85" name="ZoneTexte 11"/>
          <p:cNvSpPr/>
          <p:nvPr/>
        </p:nvSpPr>
        <p:spPr>
          <a:xfrm>
            <a:off x="4168800" y="1935000"/>
            <a:ext cx="76140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Dunois 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86" name="ZoneTexte 12"/>
          <p:cNvSpPr/>
          <p:nvPr/>
        </p:nvSpPr>
        <p:spPr>
          <a:xfrm>
            <a:off x="4212000" y="1204920"/>
            <a:ext cx="1451520" cy="47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500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Chartres </a:t>
            </a:r>
            <a:endParaRPr lang="fr-FR" sz="1100" b="0" strike="noStrike" spc="-1">
              <a:latin typeface="Arial"/>
            </a:endParaRPr>
          </a:p>
          <a:p>
            <a:pPr algn="ctr">
              <a:lnSpc>
                <a:spcPts val="1500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Métropole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387" name="ZoneTexte 13"/>
          <p:cNvSpPr/>
          <p:nvPr/>
        </p:nvSpPr>
        <p:spPr>
          <a:xfrm>
            <a:off x="4095000" y="620640"/>
            <a:ext cx="90900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CA du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de Dreux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88" name="ZoneTexte 15"/>
          <p:cNvSpPr/>
          <p:nvPr/>
        </p:nvSpPr>
        <p:spPr>
          <a:xfrm>
            <a:off x="4146120" y="4005000"/>
            <a:ext cx="1377720" cy="29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799"/>
              </a:lnSpc>
            </a:pPr>
            <a:r>
              <a:rPr lang="fr-FR" sz="1000" b="0" strike="noStrike" spc="-1">
                <a:solidFill>
                  <a:srgbClr val="000000"/>
                </a:solidFill>
                <a:latin typeface="Calibri"/>
              </a:rPr>
              <a:t>Pays Vallée du Cher et du Romorantinais</a:t>
            </a:r>
            <a:endParaRPr lang="fr-FR" sz="1000" b="0" strike="noStrike" spc="-1">
              <a:latin typeface="Arial"/>
            </a:endParaRPr>
          </a:p>
        </p:txBody>
      </p:sp>
      <p:sp>
        <p:nvSpPr>
          <p:cNvPr id="389" name="ZoneTexte 16"/>
          <p:cNvSpPr/>
          <p:nvPr/>
        </p:nvSpPr>
        <p:spPr>
          <a:xfrm>
            <a:off x="5948280" y="4638600"/>
            <a:ext cx="614520" cy="357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700"/>
              </a:lnSpc>
            </a:pPr>
            <a:r>
              <a:rPr lang="fr-FR" sz="1000" b="0" strike="noStrike" spc="-1">
                <a:solidFill>
                  <a:srgbClr val="000000"/>
                </a:solidFill>
                <a:latin typeface="Calibri"/>
              </a:rPr>
              <a:t>CA Bourges Plus</a:t>
            </a:r>
            <a:endParaRPr lang="fr-FR" sz="1000" b="0" strike="noStrike" spc="-1">
              <a:latin typeface="Arial"/>
            </a:endParaRPr>
          </a:p>
        </p:txBody>
      </p:sp>
      <p:sp>
        <p:nvSpPr>
          <p:cNvPr id="390" name="ZoneTexte 17"/>
          <p:cNvSpPr/>
          <p:nvPr/>
        </p:nvSpPr>
        <p:spPr>
          <a:xfrm>
            <a:off x="5683320" y="5319360"/>
            <a:ext cx="137772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Pays Berry </a:t>
            </a:r>
            <a:endParaRPr lang="fr-FR" sz="11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Saint </a:t>
            </a:r>
            <a:endParaRPr lang="fr-FR" sz="11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Amandois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391" name="ZoneTexte 18"/>
          <p:cNvSpPr/>
          <p:nvPr/>
        </p:nvSpPr>
        <p:spPr>
          <a:xfrm>
            <a:off x="5004000" y="5805360"/>
            <a:ext cx="102348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Pays de la Châtre en Berry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392" name="ZoneTexte 19"/>
          <p:cNvSpPr/>
          <p:nvPr/>
        </p:nvSpPr>
        <p:spPr>
          <a:xfrm>
            <a:off x="6835320" y="4841640"/>
            <a:ext cx="69552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050" b="0" strike="noStrike" spc="-1">
                <a:solidFill>
                  <a:srgbClr val="000000"/>
                </a:solidFill>
                <a:latin typeface="Calibri"/>
              </a:rPr>
              <a:t>Pays Loire Val d’Aubois</a:t>
            </a:r>
            <a:endParaRPr lang="fr-FR" sz="1050" b="0" strike="noStrike" spc="-1">
              <a:latin typeface="Arial"/>
            </a:endParaRPr>
          </a:p>
        </p:txBody>
      </p:sp>
      <p:sp>
        <p:nvSpPr>
          <p:cNvPr id="393" name="ZoneTexte 20"/>
          <p:cNvSpPr/>
          <p:nvPr/>
        </p:nvSpPr>
        <p:spPr>
          <a:xfrm>
            <a:off x="3132000" y="6111720"/>
            <a:ext cx="102348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Pays Val de Creuse Val d’Anglin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394" name="ZoneTexte 21"/>
          <p:cNvSpPr/>
          <p:nvPr/>
        </p:nvSpPr>
        <p:spPr>
          <a:xfrm>
            <a:off x="743760" y="4233600"/>
            <a:ext cx="131148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050" b="0" strike="noStrike" spc="-1">
                <a:solidFill>
                  <a:srgbClr val="000000"/>
                </a:solidFill>
                <a:latin typeface="Calibri"/>
              </a:rPr>
              <a:t>CC Touraine Vallée de l’Indre</a:t>
            </a:r>
            <a:endParaRPr lang="fr-FR" sz="1050" b="0" strike="noStrike" spc="-1">
              <a:latin typeface="Arial"/>
            </a:endParaRPr>
          </a:p>
        </p:txBody>
      </p:sp>
      <p:sp>
        <p:nvSpPr>
          <p:cNvPr id="395" name="ZoneTexte 22"/>
          <p:cNvSpPr/>
          <p:nvPr/>
        </p:nvSpPr>
        <p:spPr>
          <a:xfrm>
            <a:off x="5780520" y="2855880"/>
            <a:ext cx="81576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000" b="0" strike="noStrike" spc="-1">
                <a:solidFill>
                  <a:srgbClr val="000000"/>
                </a:solidFill>
                <a:latin typeface="Calibri"/>
              </a:rPr>
              <a:t>d’Orléans Loire</a:t>
            </a:r>
            <a:endParaRPr lang="fr-FR" sz="1000" b="0" strike="noStrike" spc="-1">
              <a:latin typeface="Arial"/>
            </a:endParaRPr>
          </a:p>
        </p:txBody>
      </p:sp>
      <p:sp>
        <p:nvSpPr>
          <p:cNvPr id="396" name="ZoneTexte 23"/>
          <p:cNvSpPr/>
          <p:nvPr/>
        </p:nvSpPr>
        <p:spPr>
          <a:xfrm>
            <a:off x="5868000" y="3120480"/>
            <a:ext cx="81576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000" b="0" strike="noStrike" spc="-1">
                <a:solidFill>
                  <a:srgbClr val="000000"/>
                </a:solidFill>
                <a:latin typeface="Calibri"/>
              </a:rPr>
              <a:t>Sologne </a:t>
            </a:r>
            <a:endParaRPr lang="fr-FR" sz="1000" b="0" strike="noStrike" spc="-1">
              <a:latin typeface="Arial"/>
            </a:endParaRPr>
          </a:p>
        </p:txBody>
      </p:sp>
      <p:sp>
        <p:nvSpPr>
          <p:cNvPr id="397" name="ZoneTexte 24"/>
          <p:cNvSpPr/>
          <p:nvPr/>
        </p:nvSpPr>
        <p:spPr>
          <a:xfrm>
            <a:off x="4500000" y="4555440"/>
            <a:ext cx="131148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Pays de </a:t>
            </a:r>
            <a:endParaRPr lang="fr-FR" sz="1100" b="0" strike="noStrike" spc="-1">
              <a:latin typeface="Arial"/>
            </a:endParaRPr>
          </a:p>
          <a:p>
            <a:pPr>
              <a:lnSpc>
                <a:spcPts val="1001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Valençay </a:t>
            </a:r>
            <a:endParaRPr lang="fr-FR" sz="1100" b="0" strike="noStrike" spc="-1">
              <a:latin typeface="Arial"/>
            </a:endParaRPr>
          </a:p>
          <a:p>
            <a:pPr>
              <a:lnSpc>
                <a:spcPts val="1001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en Berry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398" name="ZoneTexte 25"/>
          <p:cNvSpPr/>
          <p:nvPr/>
        </p:nvSpPr>
        <p:spPr>
          <a:xfrm>
            <a:off x="1276200" y="3610080"/>
            <a:ext cx="86760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Tours Métropole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399" name="ZoneTexte 27"/>
          <p:cNvSpPr/>
          <p:nvPr/>
        </p:nvSpPr>
        <p:spPr>
          <a:xfrm>
            <a:off x="3545280" y="3663360"/>
            <a:ext cx="80100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Loire Touraine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400" name="Connecteur droit 29"/>
          <p:cNvSpPr/>
          <p:nvPr/>
        </p:nvSpPr>
        <p:spPr>
          <a:xfrm>
            <a:off x="1275840" y="3933000"/>
            <a:ext cx="98820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1" name="Connecteur droit 31"/>
          <p:cNvSpPr/>
          <p:nvPr/>
        </p:nvSpPr>
        <p:spPr>
          <a:xfrm>
            <a:off x="800640" y="4582080"/>
            <a:ext cx="1254960" cy="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2" name="Connecteur droit 36"/>
          <p:cNvSpPr/>
          <p:nvPr/>
        </p:nvSpPr>
        <p:spPr>
          <a:xfrm>
            <a:off x="3195000" y="6588720"/>
            <a:ext cx="818280" cy="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3" name="Connecteur droit 38"/>
          <p:cNvSpPr/>
          <p:nvPr/>
        </p:nvSpPr>
        <p:spPr>
          <a:xfrm>
            <a:off x="2785680" y="2685240"/>
            <a:ext cx="73368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4" name="Connecteur droit 41"/>
          <p:cNvSpPr/>
          <p:nvPr/>
        </p:nvSpPr>
        <p:spPr>
          <a:xfrm>
            <a:off x="6967080" y="1934640"/>
            <a:ext cx="79200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5" name="Connecteur droit 44"/>
          <p:cNvSpPr/>
          <p:nvPr/>
        </p:nvSpPr>
        <p:spPr>
          <a:xfrm>
            <a:off x="8012520" y="5137920"/>
            <a:ext cx="113148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6" name="Connecteur droit 34"/>
          <p:cNvSpPr/>
          <p:nvPr/>
        </p:nvSpPr>
        <p:spPr>
          <a:xfrm>
            <a:off x="2131200" y="3933000"/>
            <a:ext cx="1270800" cy="720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7" name="Connecteur droit 49"/>
          <p:cNvSpPr/>
          <p:nvPr/>
        </p:nvSpPr>
        <p:spPr>
          <a:xfrm flipV="1">
            <a:off x="4005720" y="6350040"/>
            <a:ext cx="707040" cy="24696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8" name="Connecteur droit 54"/>
          <p:cNvSpPr/>
          <p:nvPr/>
        </p:nvSpPr>
        <p:spPr>
          <a:xfrm flipV="1">
            <a:off x="5691240" y="5319000"/>
            <a:ext cx="2067840" cy="126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9" name="ZoneTexte 56"/>
          <p:cNvSpPr/>
          <p:nvPr/>
        </p:nvSpPr>
        <p:spPr>
          <a:xfrm>
            <a:off x="6538320" y="3264120"/>
            <a:ext cx="72720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Giennois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410" name="Connecteur droit 62"/>
          <p:cNvSpPr/>
          <p:nvPr/>
        </p:nvSpPr>
        <p:spPr>
          <a:xfrm flipV="1">
            <a:off x="5551920" y="1953720"/>
            <a:ext cx="1713960" cy="8402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1" name="ZoneTexte 14"/>
          <p:cNvSpPr/>
          <p:nvPr/>
        </p:nvSpPr>
        <p:spPr>
          <a:xfrm>
            <a:off x="2643120" y="2234160"/>
            <a:ext cx="96084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PETR du Perche Eurélien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412" name="Rectangle 71"/>
          <p:cNvSpPr/>
          <p:nvPr/>
        </p:nvSpPr>
        <p:spPr>
          <a:xfrm>
            <a:off x="1604520" y="260640"/>
            <a:ext cx="67320" cy="1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3" name="Rectangle 72"/>
          <p:cNvSpPr/>
          <p:nvPr/>
        </p:nvSpPr>
        <p:spPr>
          <a:xfrm>
            <a:off x="1380960" y="1639440"/>
            <a:ext cx="94320" cy="13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4" name="ZoneTexte 52"/>
          <p:cNvSpPr/>
          <p:nvPr/>
        </p:nvSpPr>
        <p:spPr>
          <a:xfrm>
            <a:off x="4939920" y="1834200"/>
            <a:ext cx="74664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799"/>
              </a:lnSpc>
            </a:pPr>
            <a:r>
              <a:rPr lang="fr-FR" sz="1050" b="0" strike="noStrike" spc="-1">
                <a:solidFill>
                  <a:srgbClr val="000000"/>
                </a:solidFill>
                <a:latin typeface="Calibri"/>
              </a:rPr>
              <a:t>CC Cœur de </a:t>
            </a:r>
            <a:endParaRPr lang="fr-FR" sz="1050" b="0" strike="noStrike" spc="-1">
              <a:latin typeface="Arial"/>
            </a:endParaRPr>
          </a:p>
          <a:p>
            <a:pPr algn="ctr">
              <a:lnSpc>
                <a:spcPts val="799"/>
              </a:lnSpc>
            </a:pPr>
            <a:r>
              <a:rPr lang="fr-FR" sz="1050" b="0" strike="noStrike" spc="-1">
                <a:solidFill>
                  <a:srgbClr val="000000"/>
                </a:solidFill>
                <a:latin typeface="Calibri"/>
              </a:rPr>
              <a:t>Beauce</a:t>
            </a:r>
            <a:endParaRPr lang="fr-FR" sz="1050" b="0" strike="noStrike" spc="-1">
              <a:latin typeface="Arial"/>
            </a:endParaRPr>
          </a:p>
        </p:txBody>
      </p:sp>
      <p:sp>
        <p:nvSpPr>
          <p:cNvPr id="415" name="ZoneTexte 53"/>
          <p:cNvSpPr/>
          <p:nvPr/>
        </p:nvSpPr>
        <p:spPr>
          <a:xfrm>
            <a:off x="4545360" y="5152680"/>
            <a:ext cx="109584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000" b="0" strike="noStrike" spc="-1">
                <a:solidFill>
                  <a:srgbClr val="000000"/>
                </a:solidFill>
                <a:latin typeface="Calibri"/>
              </a:rPr>
              <a:t>Pays Calstelroussin </a:t>
            </a:r>
            <a:endParaRPr lang="fr-FR" sz="1000" b="0" strike="noStrike" spc="-1">
              <a:latin typeface="Arial"/>
            </a:endParaRPr>
          </a:p>
          <a:p>
            <a:pPr>
              <a:lnSpc>
                <a:spcPts val="1001"/>
              </a:lnSpc>
            </a:pPr>
            <a:r>
              <a:rPr lang="fr-FR" sz="1000" b="0" strike="noStrike" spc="-1">
                <a:solidFill>
                  <a:srgbClr val="000000"/>
                </a:solidFill>
                <a:latin typeface="Calibri"/>
              </a:rPr>
              <a:t>Val de  l’Indre</a:t>
            </a:r>
            <a:endParaRPr lang="fr-FR" sz="1000" b="0" strike="noStrike" spc="-1">
              <a:latin typeface="Arial"/>
            </a:endParaRPr>
          </a:p>
        </p:txBody>
      </p:sp>
      <p:sp>
        <p:nvSpPr>
          <p:cNvPr id="416" name="ZoneTexte 61"/>
          <p:cNvSpPr/>
          <p:nvPr/>
        </p:nvSpPr>
        <p:spPr>
          <a:xfrm>
            <a:off x="2601720" y="4409280"/>
            <a:ext cx="80640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du Chinonais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417" name="Connecteur droit 63"/>
          <p:cNvSpPr/>
          <p:nvPr/>
        </p:nvSpPr>
        <p:spPr>
          <a:xfrm>
            <a:off x="3123360" y="601560"/>
            <a:ext cx="79200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8" name="ZoneTexte 64"/>
          <p:cNvSpPr/>
          <p:nvPr/>
        </p:nvSpPr>
        <p:spPr>
          <a:xfrm>
            <a:off x="3019680" y="135000"/>
            <a:ext cx="90900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CC entre Beauce et Perche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419" name="Connecteur droit 65"/>
          <p:cNvSpPr/>
          <p:nvPr/>
        </p:nvSpPr>
        <p:spPr>
          <a:xfrm flipH="1" flipV="1">
            <a:off x="3575160" y="620640"/>
            <a:ext cx="771480" cy="7362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0" name="Connecteur droit 66"/>
          <p:cNvSpPr/>
          <p:nvPr/>
        </p:nvSpPr>
        <p:spPr>
          <a:xfrm flipV="1">
            <a:off x="3519360" y="1751040"/>
            <a:ext cx="362520" cy="9342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1" name="ZoneTexte 69"/>
          <p:cNvSpPr/>
          <p:nvPr/>
        </p:nvSpPr>
        <p:spPr>
          <a:xfrm>
            <a:off x="5780520" y="184680"/>
            <a:ext cx="161568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CC des Portes Euréliennes d’Île-de-France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422" name="Connecteur droit 70"/>
          <p:cNvSpPr/>
          <p:nvPr/>
        </p:nvSpPr>
        <p:spPr>
          <a:xfrm>
            <a:off x="5935680" y="620640"/>
            <a:ext cx="133020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3" name="Connecteur droit 73"/>
          <p:cNvSpPr/>
          <p:nvPr/>
        </p:nvSpPr>
        <p:spPr>
          <a:xfrm flipV="1">
            <a:off x="5258160" y="661320"/>
            <a:ext cx="1330200" cy="51696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4" name="ZoneTexte 81"/>
          <p:cNvSpPr/>
          <p:nvPr/>
        </p:nvSpPr>
        <p:spPr>
          <a:xfrm>
            <a:off x="4832640" y="2503440"/>
            <a:ext cx="52092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050" b="0" strike="noStrike" spc="-1">
                <a:solidFill>
                  <a:srgbClr val="000000"/>
                </a:solidFill>
                <a:latin typeface="Calibri"/>
              </a:rPr>
              <a:t>Pays Loire</a:t>
            </a:r>
            <a:endParaRPr lang="fr-FR" sz="1050" b="0" strike="noStrike" spc="-1">
              <a:latin typeface="Arial"/>
            </a:endParaRPr>
          </a:p>
        </p:txBody>
      </p:sp>
      <p:sp>
        <p:nvSpPr>
          <p:cNvPr id="425" name="ZoneTexte 83"/>
          <p:cNvSpPr/>
          <p:nvPr/>
        </p:nvSpPr>
        <p:spPr>
          <a:xfrm>
            <a:off x="4694040" y="2742840"/>
            <a:ext cx="87120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050" b="0" strike="noStrike" spc="-1">
                <a:solidFill>
                  <a:srgbClr val="000000"/>
                </a:solidFill>
                <a:latin typeface="Calibri"/>
              </a:rPr>
              <a:t>Beauce</a:t>
            </a:r>
            <a:endParaRPr lang="fr-FR" sz="1050" b="0" strike="noStrike" spc="-1">
              <a:latin typeface="Arial"/>
            </a:endParaRPr>
          </a:p>
        </p:txBody>
      </p:sp>
      <p:sp>
        <p:nvSpPr>
          <p:cNvPr id="426" name="ZoneTexte 85"/>
          <p:cNvSpPr/>
          <p:nvPr/>
        </p:nvSpPr>
        <p:spPr>
          <a:xfrm>
            <a:off x="4955400" y="2411280"/>
            <a:ext cx="52092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050" b="0" strike="noStrike" spc="-1">
                <a:solidFill>
                  <a:srgbClr val="000000"/>
                </a:solidFill>
                <a:latin typeface="Calibri"/>
              </a:rPr>
              <a:t>PETR</a:t>
            </a:r>
            <a:endParaRPr lang="fr-FR" sz="1050" b="0" strike="noStrike" spc="-1">
              <a:latin typeface="Arial"/>
            </a:endParaRPr>
          </a:p>
        </p:txBody>
      </p:sp>
      <p:sp>
        <p:nvSpPr>
          <p:cNvPr id="427" name="ZoneTexte 86"/>
          <p:cNvSpPr/>
          <p:nvPr/>
        </p:nvSpPr>
        <p:spPr>
          <a:xfrm>
            <a:off x="5384880" y="1834200"/>
            <a:ext cx="1340640" cy="29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799"/>
              </a:lnSpc>
            </a:pPr>
            <a:r>
              <a:rPr lang="fr-FR" sz="1000" b="0" strike="noStrike" spc="-1">
                <a:solidFill>
                  <a:srgbClr val="000000"/>
                </a:solidFill>
                <a:latin typeface="Calibri"/>
              </a:rPr>
              <a:t>PETR Pays </a:t>
            </a:r>
            <a:endParaRPr lang="fr-FR" sz="1000" b="0" strike="noStrike" spc="-1">
              <a:latin typeface="Arial"/>
            </a:endParaRPr>
          </a:p>
          <a:p>
            <a:pPr algn="ctr">
              <a:lnSpc>
                <a:spcPts val="799"/>
              </a:lnSpc>
            </a:pPr>
            <a:r>
              <a:rPr lang="fr-FR" sz="1000" b="0" strike="noStrike" spc="-1">
                <a:solidFill>
                  <a:srgbClr val="000000"/>
                </a:solidFill>
                <a:latin typeface="Calibri"/>
              </a:rPr>
              <a:t>Beauce </a:t>
            </a:r>
            <a:endParaRPr lang="fr-FR" sz="1000" b="0" strike="noStrike" spc="-1">
              <a:latin typeface="Arial"/>
            </a:endParaRPr>
          </a:p>
        </p:txBody>
      </p:sp>
      <p:sp>
        <p:nvSpPr>
          <p:cNvPr id="428" name="ZoneTexte 87"/>
          <p:cNvSpPr/>
          <p:nvPr/>
        </p:nvSpPr>
        <p:spPr>
          <a:xfrm>
            <a:off x="5508000" y="2061000"/>
            <a:ext cx="134064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799"/>
              </a:lnSpc>
            </a:pPr>
            <a:r>
              <a:rPr lang="fr-FR" sz="1000" b="0" strike="noStrike" spc="-1">
                <a:solidFill>
                  <a:srgbClr val="000000"/>
                </a:solidFill>
                <a:latin typeface="Calibri"/>
              </a:rPr>
              <a:t>Gâtinais </a:t>
            </a:r>
            <a:endParaRPr lang="fr-FR" sz="1000" b="0" strike="noStrike" spc="-1">
              <a:latin typeface="Arial"/>
            </a:endParaRPr>
          </a:p>
          <a:p>
            <a:pPr algn="ctr">
              <a:lnSpc>
                <a:spcPts val="799"/>
              </a:lnSpc>
            </a:pPr>
            <a:r>
              <a:rPr lang="fr-FR" sz="1000" b="0" strike="noStrike" spc="-1">
                <a:solidFill>
                  <a:srgbClr val="000000"/>
                </a:solidFill>
                <a:latin typeface="Calibri"/>
              </a:rPr>
              <a:t>en  </a:t>
            </a:r>
            <a:endParaRPr lang="fr-FR" sz="1000" b="0" strike="noStrike" spc="-1">
              <a:latin typeface="Arial"/>
            </a:endParaRPr>
          </a:p>
          <a:p>
            <a:pPr algn="ctr">
              <a:lnSpc>
                <a:spcPts val="799"/>
              </a:lnSpc>
            </a:pPr>
            <a:r>
              <a:rPr lang="fr-FR" sz="1000" b="0" strike="noStrike" spc="-1">
                <a:solidFill>
                  <a:srgbClr val="000000"/>
                </a:solidFill>
                <a:latin typeface="Calibri"/>
              </a:rPr>
              <a:t>Pithiverais</a:t>
            </a:r>
            <a:endParaRPr lang="fr-FR" sz="1000" b="0" strike="noStrike" spc="-1">
              <a:latin typeface="Arial"/>
            </a:endParaRPr>
          </a:p>
        </p:txBody>
      </p:sp>
      <p:sp>
        <p:nvSpPr>
          <p:cNvPr id="429" name="ZoneTexte 88"/>
          <p:cNvSpPr/>
          <p:nvPr/>
        </p:nvSpPr>
        <p:spPr>
          <a:xfrm>
            <a:off x="5900760" y="3754440"/>
            <a:ext cx="140184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Sancerre Sologne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430" name="ZoneTexte 89"/>
          <p:cNvSpPr/>
          <p:nvPr/>
        </p:nvSpPr>
        <p:spPr>
          <a:xfrm>
            <a:off x="4788000" y="3456000"/>
            <a:ext cx="140184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050" b="0" strike="noStrike" spc="-1">
                <a:solidFill>
                  <a:srgbClr val="000000"/>
                </a:solidFill>
                <a:latin typeface="Calibri"/>
              </a:rPr>
              <a:t>Pays de la </a:t>
            </a:r>
            <a:endParaRPr lang="fr-FR" sz="105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050" b="0" strike="noStrike" spc="-1">
                <a:solidFill>
                  <a:srgbClr val="000000"/>
                </a:solidFill>
                <a:latin typeface="Calibri"/>
              </a:rPr>
              <a:t>Grande</a:t>
            </a:r>
            <a:endParaRPr lang="fr-FR" sz="105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050" b="0" strike="noStrike" spc="-1">
                <a:solidFill>
                  <a:srgbClr val="000000"/>
                </a:solidFill>
                <a:latin typeface="Calibri"/>
              </a:rPr>
              <a:t>Sologne</a:t>
            </a:r>
            <a:endParaRPr lang="fr-FR" sz="1050" b="0" strike="noStrike" spc="-1">
              <a:latin typeface="Arial"/>
            </a:endParaRPr>
          </a:p>
        </p:txBody>
      </p:sp>
      <p:sp>
        <p:nvSpPr>
          <p:cNvPr id="431" name="Connecteur droit 92"/>
          <p:cNvSpPr/>
          <p:nvPr/>
        </p:nvSpPr>
        <p:spPr>
          <a:xfrm flipV="1">
            <a:off x="7759080" y="5137920"/>
            <a:ext cx="253440" cy="1746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2" name="ZoneTexte 95"/>
          <p:cNvSpPr/>
          <p:nvPr/>
        </p:nvSpPr>
        <p:spPr>
          <a:xfrm>
            <a:off x="7850520" y="4671720"/>
            <a:ext cx="140184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Pays d’Issoudun et de Champagne Berrichonne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433" name="ZoneTexte 96"/>
          <p:cNvSpPr/>
          <p:nvPr/>
        </p:nvSpPr>
        <p:spPr>
          <a:xfrm>
            <a:off x="2411640" y="3501000"/>
            <a:ext cx="81432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ts val="1001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Pays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434" name="ZoneTexte 97"/>
          <p:cNvSpPr/>
          <p:nvPr/>
        </p:nvSpPr>
        <p:spPr>
          <a:xfrm>
            <a:off x="2384640" y="3626640"/>
            <a:ext cx="96300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 Loire</a:t>
            </a:r>
            <a:endParaRPr lang="fr-FR" sz="11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 Nature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435" name="Connecteur droit 99"/>
          <p:cNvSpPr/>
          <p:nvPr/>
        </p:nvSpPr>
        <p:spPr>
          <a:xfrm flipV="1">
            <a:off x="2055600" y="4269240"/>
            <a:ext cx="991440" cy="3128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6" name="ZoneTexte 101"/>
          <p:cNvSpPr/>
          <p:nvPr/>
        </p:nvSpPr>
        <p:spPr>
          <a:xfrm>
            <a:off x="7418160" y="4044960"/>
            <a:ext cx="121716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Pays de Bourges et Vierzon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437" name="Connecteur droit 102"/>
          <p:cNvSpPr/>
          <p:nvPr/>
        </p:nvSpPr>
        <p:spPr>
          <a:xfrm>
            <a:off x="7530840" y="4377240"/>
            <a:ext cx="1020600" cy="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8" name="Connecteur droit 106"/>
          <p:cNvSpPr/>
          <p:nvPr/>
        </p:nvSpPr>
        <p:spPr>
          <a:xfrm flipV="1">
            <a:off x="6601680" y="4376880"/>
            <a:ext cx="954720" cy="1746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 51">
            <a:extLst>
              <a:ext uri="{FF2B5EF4-FFF2-40B4-BE49-F238E27FC236}">
                <a16:creationId xmlns:a16="http://schemas.microsoft.com/office/drawing/2014/main" id="{113C18C0-FD54-4323-9AFB-BA2A47224A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0" t="3761" r="26226"/>
          <a:stretch/>
        </p:blipFill>
        <p:spPr>
          <a:xfrm>
            <a:off x="1450530" y="44021"/>
            <a:ext cx="6318116" cy="6629126"/>
          </a:xfrm>
          <a:prstGeom prst="rect">
            <a:avLst/>
          </a:prstGeom>
        </p:spPr>
      </p:pic>
      <p:sp>
        <p:nvSpPr>
          <p:cNvPr id="281" name="Titre 2"/>
          <p:cNvSpPr/>
          <p:nvPr/>
        </p:nvSpPr>
        <p:spPr>
          <a:xfrm>
            <a:off x="4584139" y="809877"/>
            <a:ext cx="3485322" cy="4991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000" spc="-1" dirty="0">
                <a:solidFill>
                  <a:srgbClr val="000000"/>
                </a:solidFill>
                <a:latin typeface="Calibri"/>
                <a:ea typeface="DejaVu Sans"/>
              </a:rPr>
              <a:t>Contact des chargés de mission PAT en Région Centre-Val de Loire – Mars 2022 </a:t>
            </a:r>
            <a:endParaRPr lang="fr-FR" sz="2000" spc="-1" dirty="0">
              <a:latin typeface="Arial"/>
            </a:endParaRPr>
          </a:p>
        </p:txBody>
      </p:sp>
      <p:pic>
        <p:nvPicPr>
          <p:cNvPr id="282" name="Image 5"/>
          <p:cNvPicPr/>
          <p:nvPr/>
        </p:nvPicPr>
        <p:blipFill>
          <a:blip r:embed="rId4"/>
          <a:stretch/>
        </p:blipFill>
        <p:spPr>
          <a:xfrm>
            <a:off x="-3014658" y="837206"/>
            <a:ext cx="2435265" cy="1921051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84" name="Espace réservé du contenu 7"/>
          <p:cNvGraphicFramePr/>
          <p:nvPr/>
        </p:nvGraphicFramePr>
        <p:xfrm>
          <a:off x="9472229" y="695918"/>
          <a:ext cx="2991368" cy="5417766"/>
        </p:xfrm>
        <a:graphic>
          <a:graphicData uri="http://schemas.openxmlformats.org/drawingml/2006/table">
            <a:tbl>
              <a:tblPr/>
              <a:tblGrid>
                <a:gridCol w="77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3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82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# de territoires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R w="12240">
                      <a:solidFill>
                        <a:srgbClr val="000000"/>
                      </a:solidFill>
                    </a:lnR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Etat d'avancement 2021  - répartition</a:t>
                      </a:r>
                      <a:endParaRPr lang="fr-FR" sz="12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3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10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1- Pas de démarche PAT actuelle ni en perspective. 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102870" marR="102870" marT="34290" marB="3429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9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2- Pas de démarche PAT actuelle mais en cours de réflexion. 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102870" marR="102870" marT="34290" marB="3429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2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15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3- Démarche PAT en émergence et diagnostic en cours.  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102870" marR="102870" marT="34290" marB="3429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2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4- Démarche PAT en émergence et gouvernance en construction.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102870" marR="102870" marT="34290" marB="3429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67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5- Démarche PAT en déploiement et premières actions en cours de lancement.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102870" marR="102870" marT="34290" marB="3429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7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38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Total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9" name="ZoneTexte 121"/>
          <p:cNvSpPr/>
          <p:nvPr/>
        </p:nvSpPr>
        <p:spPr>
          <a:xfrm>
            <a:off x="3720069" y="421921"/>
            <a:ext cx="579875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chemeClr val="accent3">
                    <a:lumMod val="50000"/>
                  </a:schemeClr>
                </a:solidFill>
                <a:latin typeface="Calibri"/>
                <a:ea typeface="DejaVu Sans"/>
              </a:rPr>
              <a:t>1</a:t>
            </a:r>
            <a:endParaRPr lang="fr-FR" b="1" spc="-1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</p:txBody>
      </p:sp>
      <p:pic>
        <p:nvPicPr>
          <p:cNvPr id="334" name="Image 145"/>
          <p:cNvPicPr/>
          <p:nvPr/>
        </p:nvPicPr>
        <p:blipFill>
          <a:blip r:embed="rId5"/>
          <a:stretch/>
        </p:blipFill>
        <p:spPr>
          <a:xfrm>
            <a:off x="197463" y="6277194"/>
            <a:ext cx="444690" cy="434160"/>
          </a:xfrm>
          <a:prstGeom prst="rect">
            <a:avLst/>
          </a:prstGeom>
          <a:ln w="0">
            <a:noFill/>
          </a:ln>
        </p:spPr>
      </p:pic>
      <p:pic>
        <p:nvPicPr>
          <p:cNvPr id="335" name="Image 146" descr="Une image contenant extérieur, signe, assis, dessin&#10;&#10;Description générée automatiquement"/>
          <p:cNvPicPr/>
          <p:nvPr/>
        </p:nvPicPr>
        <p:blipFill>
          <a:blip r:embed="rId6"/>
          <a:stretch/>
        </p:blipFill>
        <p:spPr>
          <a:xfrm>
            <a:off x="821982" y="6291573"/>
            <a:ext cx="423630" cy="400680"/>
          </a:xfrm>
          <a:prstGeom prst="rect">
            <a:avLst/>
          </a:prstGeom>
          <a:ln w="0">
            <a:noFill/>
          </a:ln>
        </p:spPr>
      </p:pic>
      <p:pic>
        <p:nvPicPr>
          <p:cNvPr id="336" name="Picture 2" descr="Afficher l'image d'origine"/>
          <p:cNvPicPr/>
          <p:nvPr/>
        </p:nvPicPr>
        <p:blipFill>
          <a:blip r:embed="rId7"/>
          <a:stretch/>
        </p:blipFill>
        <p:spPr>
          <a:xfrm>
            <a:off x="1229640" y="6314008"/>
            <a:ext cx="638550" cy="408780"/>
          </a:xfrm>
          <a:prstGeom prst="rect">
            <a:avLst/>
          </a:prstGeom>
          <a:ln w="0">
            <a:noFill/>
          </a:ln>
        </p:spPr>
      </p:pic>
      <p:grpSp>
        <p:nvGrpSpPr>
          <p:cNvPr id="337" name="Groupe 181"/>
          <p:cNvGrpSpPr/>
          <p:nvPr/>
        </p:nvGrpSpPr>
        <p:grpSpPr>
          <a:xfrm>
            <a:off x="588241" y="5211755"/>
            <a:ext cx="2215879" cy="627218"/>
            <a:chOff x="108720" y="4527720"/>
            <a:chExt cx="2279160" cy="718920"/>
          </a:xfrm>
          <a:solidFill>
            <a:srgbClr val="199A10"/>
          </a:solidFill>
        </p:grpSpPr>
        <p:sp>
          <p:nvSpPr>
            <p:cNvPr id="338" name="Rectangle 178"/>
            <p:cNvSpPr/>
            <p:nvPr/>
          </p:nvSpPr>
          <p:spPr>
            <a:xfrm>
              <a:off x="108720" y="4527720"/>
              <a:ext cx="2279160" cy="718920"/>
            </a:xfrm>
            <a:prstGeom prst="rect">
              <a:avLst/>
            </a:prstGeom>
            <a:grp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339" name="Image 177"/>
            <p:cNvPicPr/>
            <p:nvPr/>
          </p:nvPicPr>
          <p:blipFill>
            <a:blip r:embed="rId8"/>
            <a:stretch/>
          </p:blipFill>
          <p:spPr>
            <a:xfrm>
              <a:off x="1022760" y="4639680"/>
              <a:ext cx="549360" cy="503640"/>
            </a:xfrm>
            <a:prstGeom prst="rect">
              <a:avLst/>
            </a:prstGeom>
            <a:grpFill/>
            <a:ln w="0">
              <a:noFill/>
            </a:ln>
          </p:spPr>
        </p:pic>
        <p:pic>
          <p:nvPicPr>
            <p:cNvPr id="341" name="Image 180"/>
            <p:cNvPicPr/>
            <p:nvPr/>
          </p:nvPicPr>
          <p:blipFill>
            <a:blip r:embed="rId9"/>
            <a:stretch/>
          </p:blipFill>
          <p:spPr>
            <a:xfrm>
              <a:off x="1705320" y="4639680"/>
              <a:ext cx="551160" cy="505440"/>
            </a:xfrm>
            <a:prstGeom prst="rect">
              <a:avLst/>
            </a:prstGeom>
            <a:grpFill/>
            <a:ln w="0">
              <a:noFill/>
            </a:ln>
          </p:spPr>
        </p:pic>
      </p:grpSp>
      <p:grpSp>
        <p:nvGrpSpPr>
          <p:cNvPr id="342" name="Groupe 195"/>
          <p:cNvGrpSpPr/>
          <p:nvPr/>
        </p:nvGrpSpPr>
        <p:grpSpPr>
          <a:xfrm>
            <a:off x="6306083" y="1328129"/>
            <a:ext cx="2225320" cy="632377"/>
            <a:chOff x="6201000" y="1676520"/>
            <a:chExt cx="2248560" cy="656640"/>
          </a:xfrm>
          <a:solidFill>
            <a:srgbClr val="199A10"/>
          </a:solidFill>
        </p:grpSpPr>
        <p:sp>
          <p:nvSpPr>
            <p:cNvPr id="343" name="Rectangle 191"/>
            <p:cNvSpPr/>
            <p:nvPr/>
          </p:nvSpPr>
          <p:spPr>
            <a:xfrm>
              <a:off x="6201000" y="1676520"/>
              <a:ext cx="2248560" cy="656640"/>
            </a:xfrm>
            <a:prstGeom prst="rect">
              <a:avLst/>
            </a:prstGeom>
            <a:grp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345" name="Image 193"/>
            <p:cNvPicPr/>
            <p:nvPr/>
          </p:nvPicPr>
          <p:blipFill>
            <a:blip r:embed="rId10"/>
            <a:stretch/>
          </p:blipFill>
          <p:spPr>
            <a:xfrm>
              <a:off x="7167600" y="1763640"/>
              <a:ext cx="524160" cy="486360"/>
            </a:xfrm>
            <a:prstGeom prst="rect">
              <a:avLst/>
            </a:prstGeom>
            <a:grpFill/>
            <a:ln w="0">
              <a:noFill/>
            </a:ln>
          </p:spPr>
        </p:pic>
        <p:pic>
          <p:nvPicPr>
            <p:cNvPr id="346" name="Image 194"/>
            <p:cNvPicPr/>
            <p:nvPr/>
          </p:nvPicPr>
          <p:blipFill>
            <a:blip r:embed="rId11"/>
            <a:stretch/>
          </p:blipFill>
          <p:spPr>
            <a:xfrm>
              <a:off x="7835400" y="1763640"/>
              <a:ext cx="486360" cy="486360"/>
            </a:xfrm>
            <a:prstGeom prst="rect">
              <a:avLst/>
            </a:prstGeom>
            <a:grpFill/>
            <a:ln w="0">
              <a:noFill/>
            </a:ln>
          </p:spPr>
        </p:pic>
      </p:grpSp>
      <p:sp>
        <p:nvSpPr>
          <p:cNvPr id="56" name="ZoneTexte 121">
            <a:extLst>
              <a:ext uri="{FF2B5EF4-FFF2-40B4-BE49-F238E27FC236}">
                <a16:creationId xmlns:a16="http://schemas.microsoft.com/office/drawing/2014/main" id="{D36CBD35-7BB4-497B-9AB4-2CCA879BA4B5}"/>
              </a:ext>
            </a:extLst>
          </p:cNvPr>
          <p:cNvSpPr/>
          <p:nvPr/>
        </p:nvSpPr>
        <p:spPr>
          <a:xfrm>
            <a:off x="4122028" y="1019063"/>
            <a:ext cx="579875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chemeClr val="accent3">
                    <a:lumMod val="50000"/>
                  </a:schemeClr>
                </a:solidFill>
                <a:latin typeface="Calibri"/>
                <a:ea typeface="DejaVu Sans"/>
              </a:rPr>
              <a:t>2</a:t>
            </a:r>
            <a:endParaRPr lang="fr-FR" b="1" spc="-1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57" name="ZoneTexte 121">
            <a:extLst>
              <a:ext uri="{FF2B5EF4-FFF2-40B4-BE49-F238E27FC236}">
                <a16:creationId xmlns:a16="http://schemas.microsoft.com/office/drawing/2014/main" id="{8BA60257-2DE1-4D1E-926E-59BEDC7D202A}"/>
              </a:ext>
            </a:extLst>
          </p:cNvPr>
          <p:cNvSpPr/>
          <p:nvPr/>
        </p:nvSpPr>
        <p:spPr>
          <a:xfrm>
            <a:off x="3166171" y="1320469"/>
            <a:ext cx="579875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chemeClr val="accent3">
                    <a:lumMod val="50000"/>
                  </a:schemeClr>
                </a:solidFill>
                <a:latin typeface="Calibri"/>
                <a:ea typeface="DejaVu Sans"/>
              </a:rPr>
              <a:t>3</a:t>
            </a:r>
            <a:endParaRPr lang="fr-FR" b="1" spc="-1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58" name="ZoneTexte 121">
            <a:extLst>
              <a:ext uri="{FF2B5EF4-FFF2-40B4-BE49-F238E27FC236}">
                <a16:creationId xmlns:a16="http://schemas.microsoft.com/office/drawing/2014/main" id="{21589DCF-A25C-4523-9FB6-7830174C725A}"/>
              </a:ext>
            </a:extLst>
          </p:cNvPr>
          <p:cNvSpPr/>
          <p:nvPr/>
        </p:nvSpPr>
        <p:spPr>
          <a:xfrm>
            <a:off x="4003099" y="1670657"/>
            <a:ext cx="579875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chemeClr val="accent3">
                    <a:lumMod val="50000"/>
                  </a:schemeClr>
                </a:solidFill>
                <a:latin typeface="Calibri"/>
                <a:ea typeface="DejaVu Sans"/>
              </a:rPr>
              <a:t>4</a:t>
            </a:r>
            <a:endParaRPr lang="fr-FR" b="1" spc="-1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59" name="ZoneTexte 121">
            <a:extLst>
              <a:ext uri="{FF2B5EF4-FFF2-40B4-BE49-F238E27FC236}">
                <a16:creationId xmlns:a16="http://schemas.microsoft.com/office/drawing/2014/main" id="{749419A9-9045-44A1-8B7E-ABADACF7B07E}"/>
              </a:ext>
            </a:extLst>
          </p:cNvPr>
          <p:cNvSpPr/>
          <p:nvPr/>
        </p:nvSpPr>
        <p:spPr>
          <a:xfrm>
            <a:off x="3826863" y="2971000"/>
            <a:ext cx="579875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chemeClr val="bg1"/>
                </a:solidFill>
                <a:latin typeface="Calibri"/>
                <a:ea typeface="DejaVu Sans"/>
              </a:rPr>
              <a:t>6</a:t>
            </a:r>
            <a:endParaRPr lang="fr-FR" b="1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0" name="ZoneTexte 121">
            <a:extLst>
              <a:ext uri="{FF2B5EF4-FFF2-40B4-BE49-F238E27FC236}">
                <a16:creationId xmlns:a16="http://schemas.microsoft.com/office/drawing/2014/main" id="{69BB0A95-77E0-4321-967D-0B08628AF83D}"/>
              </a:ext>
            </a:extLst>
          </p:cNvPr>
          <p:cNvSpPr/>
          <p:nvPr/>
        </p:nvSpPr>
        <p:spPr>
          <a:xfrm>
            <a:off x="3214921" y="2426378"/>
            <a:ext cx="579875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chemeClr val="accent3">
                    <a:lumMod val="50000"/>
                  </a:schemeClr>
                </a:solidFill>
                <a:latin typeface="Calibri"/>
                <a:ea typeface="DejaVu Sans"/>
              </a:rPr>
              <a:t>5</a:t>
            </a:r>
            <a:endParaRPr lang="fr-FR" b="1" spc="-1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61" name="ZoneTexte 121">
            <a:extLst>
              <a:ext uri="{FF2B5EF4-FFF2-40B4-BE49-F238E27FC236}">
                <a16:creationId xmlns:a16="http://schemas.microsoft.com/office/drawing/2014/main" id="{E5EBE5F2-9C9D-4743-AEF2-15BC43A89F3D}"/>
              </a:ext>
            </a:extLst>
          </p:cNvPr>
          <p:cNvSpPr/>
          <p:nvPr/>
        </p:nvSpPr>
        <p:spPr>
          <a:xfrm>
            <a:off x="3992125" y="3635639"/>
            <a:ext cx="579875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chemeClr val="accent3">
                    <a:lumMod val="50000"/>
                  </a:schemeClr>
                </a:solidFill>
                <a:latin typeface="Calibri"/>
                <a:ea typeface="DejaVu Sans"/>
              </a:rPr>
              <a:t>7</a:t>
            </a:r>
            <a:endParaRPr lang="fr-FR" b="1" spc="-1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62" name="ZoneTexte 121">
            <a:extLst>
              <a:ext uri="{FF2B5EF4-FFF2-40B4-BE49-F238E27FC236}">
                <a16:creationId xmlns:a16="http://schemas.microsoft.com/office/drawing/2014/main" id="{B67157A1-1973-4C7C-919D-A4DF4B6D24F2}"/>
              </a:ext>
            </a:extLst>
          </p:cNvPr>
          <p:cNvSpPr/>
          <p:nvPr/>
        </p:nvSpPr>
        <p:spPr>
          <a:xfrm>
            <a:off x="3131026" y="3439574"/>
            <a:ext cx="579875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chemeClr val="accent3">
                    <a:lumMod val="50000"/>
                  </a:schemeClr>
                </a:solidFill>
                <a:latin typeface="Calibri"/>
                <a:ea typeface="DejaVu Sans"/>
              </a:rPr>
              <a:t>10</a:t>
            </a:r>
            <a:endParaRPr lang="fr-FR" b="1" spc="-1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63" name="ZoneTexte 121">
            <a:extLst>
              <a:ext uri="{FF2B5EF4-FFF2-40B4-BE49-F238E27FC236}">
                <a16:creationId xmlns:a16="http://schemas.microsoft.com/office/drawing/2014/main" id="{69CA8EEE-D825-499F-A755-E8180F83357C}"/>
              </a:ext>
            </a:extLst>
          </p:cNvPr>
          <p:cNvSpPr/>
          <p:nvPr/>
        </p:nvSpPr>
        <p:spPr>
          <a:xfrm>
            <a:off x="2968956" y="3071188"/>
            <a:ext cx="579875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chemeClr val="accent3">
                    <a:lumMod val="50000"/>
                  </a:schemeClr>
                </a:solidFill>
                <a:latin typeface="Calibri"/>
                <a:ea typeface="DejaVu Sans"/>
              </a:rPr>
              <a:t>9</a:t>
            </a:r>
            <a:endParaRPr lang="fr-FR" b="1" spc="-1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67" name="ZoneTexte 121">
            <a:extLst>
              <a:ext uri="{FF2B5EF4-FFF2-40B4-BE49-F238E27FC236}">
                <a16:creationId xmlns:a16="http://schemas.microsoft.com/office/drawing/2014/main" id="{367B4776-28E1-4D81-8CA8-4F7712B42F43}"/>
              </a:ext>
            </a:extLst>
          </p:cNvPr>
          <p:cNvSpPr/>
          <p:nvPr/>
        </p:nvSpPr>
        <p:spPr>
          <a:xfrm>
            <a:off x="2587976" y="3037612"/>
            <a:ext cx="579875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chemeClr val="accent3">
                    <a:lumMod val="50000"/>
                  </a:schemeClr>
                </a:solidFill>
                <a:latin typeface="Calibri"/>
                <a:ea typeface="DejaVu Sans"/>
              </a:rPr>
              <a:t>8</a:t>
            </a:r>
            <a:endParaRPr lang="fr-FR" b="1" spc="-1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68" name="ZoneTexte 121">
            <a:extLst>
              <a:ext uri="{FF2B5EF4-FFF2-40B4-BE49-F238E27FC236}">
                <a16:creationId xmlns:a16="http://schemas.microsoft.com/office/drawing/2014/main" id="{F282D9E0-5485-46C0-83DD-FF4AB25F4D0E}"/>
              </a:ext>
            </a:extLst>
          </p:cNvPr>
          <p:cNvSpPr/>
          <p:nvPr/>
        </p:nvSpPr>
        <p:spPr>
          <a:xfrm>
            <a:off x="2652167" y="3862201"/>
            <a:ext cx="579875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chemeClr val="accent3">
                    <a:lumMod val="50000"/>
                  </a:schemeClr>
                </a:solidFill>
                <a:latin typeface="Calibri"/>
                <a:ea typeface="DejaVu Sans"/>
              </a:rPr>
              <a:t>12</a:t>
            </a:r>
            <a:endParaRPr lang="fr-FR" b="1" spc="-1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69" name="ZoneTexte 121">
            <a:extLst>
              <a:ext uri="{FF2B5EF4-FFF2-40B4-BE49-F238E27FC236}">
                <a16:creationId xmlns:a16="http://schemas.microsoft.com/office/drawing/2014/main" id="{99C0FD3D-C52E-4F21-B663-B6722C35AD37}"/>
              </a:ext>
            </a:extLst>
          </p:cNvPr>
          <p:cNvSpPr/>
          <p:nvPr/>
        </p:nvSpPr>
        <p:spPr>
          <a:xfrm>
            <a:off x="2620695" y="3531794"/>
            <a:ext cx="579875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chemeClr val="bg1"/>
                </a:solidFill>
                <a:latin typeface="Calibri"/>
                <a:ea typeface="DejaVu Sans"/>
              </a:rPr>
              <a:t>13</a:t>
            </a:r>
            <a:endParaRPr lang="fr-FR" b="1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70" name="ZoneTexte 121">
            <a:extLst>
              <a:ext uri="{FF2B5EF4-FFF2-40B4-BE49-F238E27FC236}">
                <a16:creationId xmlns:a16="http://schemas.microsoft.com/office/drawing/2014/main" id="{0E7FE1B1-6008-46D3-A5A5-4F50D2404D67}"/>
              </a:ext>
            </a:extLst>
          </p:cNvPr>
          <p:cNvSpPr/>
          <p:nvPr/>
        </p:nvSpPr>
        <p:spPr>
          <a:xfrm>
            <a:off x="3054041" y="4303478"/>
            <a:ext cx="579875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chemeClr val="accent3">
                    <a:lumMod val="50000"/>
                  </a:schemeClr>
                </a:solidFill>
                <a:latin typeface="Calibri"/>
                <a:ea typeface="DejaVu Sans"/>
              </a:rPr>
              <a:t>11</a:t>
            </a:r>
            <a:endParaRPr lang="fr-FR" b="1" spc="-1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71" name="ZoneTexte 121">
            <a:extLst>
              <a:ext uri="{FF2B5EF4-FFF2-40B4-BE49-F238E27FC236}">
                <a16:creationId xmlns:a16="http://schemas.microsoft.com/office/drawing/2014/main" id="{AB80FF5B-8747-4B4F-8C7A-9CF5DB663410}"/>
              </a:ext>
            </a:extLst>
          </p:cNvPr>
          <p:cNvSpPr/>
          <p:nvPr/>
        </p:nvSpPr>
        <p:spPr>
          <a:xfrm>
            <a:off x="2247109" y="4258500"/>
            <a:ext cx="579875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chemeClr val="accent3">
                    <a:lumMod val="50000"/>
                  </a:schemeClr>
                </a:solidFill>
                <a:latin typeface="Calibri"/>
                <a:ea typeface="DejaVu Sans"/>
              </a:rPr>
              <a:t>15</a:t>
            </a:r>
            <a:endParaRPr lang="fr-FR" b="1" spc="-1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72" name="ZoneTexte 121">
            <a:extLst>
              <a:ext uri="{FF2B5EF4-FFF2-40B4-BE49-F238E27FC236}">
                <a16:creationId xmlns:a16="http://schemas.microsoft.com/office/drawing/2014/main" id="{EC200EA5-A2F7-4068-A28C-F2865B043DBF}"/>
              </a:ext>
            </a:extLst>
          </p:cNvPr>
          <p:cNvSpPr/>
          <p:nvPr/>
        </p:nvSpPr>
        <p:spPr>
          <a:xfrm>
            <a:off x="2054894" y="3461207"/>
            <a:ext cx="579875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chemeClr val="accent3">
                    <a:lumMod val="50000"/>
                  </a:schemeClr>
                </a:solidFill>
                <a:latin typeface="Calibri"/>
                <a:ea typeface="DejaVu Sans"/>
              </a:rPr>
              <a:t>14</a:t>
            </a:r>
            <a:endParaRPr lang="fr-FR" b="1" spc="-1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74" name="ZoneTexte 121">
            <a:extLst>
              <a:ext uri="{FF2B5EF4-FFF2-40B4-BE49-F238E27FC236}">
                <a16:creationId xmlns:a16="http://schemas.microsoft.com/office/drawing/2014/main" id="{30F04B49-DB39-4EA2-B4A3-3A2006569EC9}"/>
              </a:ext>
            </a:extLst>
          </p:cNvPr>
          <p:cNvSpPr/>
          <p:nvPr/>
        </p:nvSpPr>
        <p:spPr>
          <a:xfrm>
            <a:off x="4106575" y="4936083"/>
            <a:ext cx="579875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chemeClr val="accent3">
                    <a:lumMod val="50000"/>
                  </a:schemeClr>
                </a:solidFill>
                <a:latin typeface="Calibri"/>
                <a:ea typeface="DejaVu Sans"/>
              </a:rPr>
              <a:t>19</a:t>
            </a:r>
            <a:endParaRPr lang="fr-FR" b="1" spc="-1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75" name="ZoneTexte 121">
            <a:extLst>
              <a:ext uri="{FF2B5EF4-FFF2-40B4-BE49-F238E27FC236}">
                <a16:creationId xmlns:a16="http://schemas.microsoft.com/office/drawing/2014/main" id="{A516B116-C2A9-47A8-A905-7994A4208362}"/>
              </a:ext>
            </a:extLst>
          </p:cNvPr>
          <p:cNvSpPr/>
          <p:nvPr/>
        </p:nvSpPr>
        <p:spPr>
          <a:xfrm>
            <a:off x="4748537" y="4641286"/>
            <a:ext cx="579875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chemeClr val="accent3">
                    <a:lumMod val="50000"/>
                  </a:schemeClr>
                </a:solidFill>
                <a:latin typeface="Calibri"/>
                <a:ea typeface="DejaVu Sans"/>
              </a:rPr>
              <a:t>20</a:t>
            </a:r>
            <a:endParaRPr lang="fr-FR" b="1" spc="-1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76" name="ZoneTexte 121">
            <a:extLst>
              <a:ext uri="{FF2B5EF4-FFF2-40B4-BE49-F238E27FC236}">
                <a16:creationId xmlns:a16="http://schemas.microsoft.com/office/drawing/2014/main" id="{5480F642-3511-4CA0-905E-466DB774A2C4}"/>
              </a:ext>
            </a:extLst>
          </p:cNvPr>
          <p:cNvSpPr/>
          <p:nvPr/>
        </p:nvSpPr>
        <p:spPr>
          <a:xfrm>
            <a:off x="4093205" y="5377482"/>
            <a:ext cx="579875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chemeClr val="accent3">
                    <a:lumMod val="50000"/>
                  </a:schemeClr>
                </a:solidFill>
                <a:latin typeface="Calibri"/>
                <a:ea typeface="DejaVu Sans"/>
              </a:rPr>
              <a:t>18</a:t>
            </a:r>
            <a:endParaRPr lang="fr-FR" b="1" spc="-1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77" name="ZoneTexte 121">
            <a:extLst>
              <a:ext uri="{FF2B5EF4-FFF2-40B4-BE49-F238E27FC236}">
                <a16:creationId xmlns:a16="http://schemas.microsoft.com/office/drawing/2014/main" id="{4081BF9E-F487-492E-B3A3-2314C3D80CCF}"/>
              </a:ext>
            </a:extLst>
          </p:cNvPr>
          <p:cNvSpPr/>
          <p:nvPr/>
        </p:nvSpPr>
        <p:spPr>
          <a:xfrm>
            <a:off x="3588027" y="5497730"/>
            <a:ext cx="579875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chemeClr val="accent3">
                    <a:lumMod val="50000"/>
                  </a:schemeClr>
                </a:solidFill>
                <a:latin typeface="Calibri"/>
                <a:ea typeface="DejaVu Sans"/>
              </a:rPr>
              <a:t>17</a:t>
            </a:r>
            <a:endParaRPr lang="fr-FR" b="1" spc="-1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78" name="ZoneTexte 121">
            <a:extLst>
              <a:ext uri="{FF2B5EF4-FFF2-40B4-BE49-F238E27FC236}">
                <a16:creationId xmlns:a16="http://schemas.microsoft.com/office/drawing/2014/main" id="{4BE09CEC-337F-4A30-880A-32ACD65B6D39}"/>
              </a:ext>
            </a:extLst>
          </p:cNvPr>
          <p:cNvSpPr/>
          <p:nvPr/>
        </p:nvSpPr>
        <p:spPr>
          <a:xfrm>
            <a:off x="4022486" y="4334236"/>
            <a:ext cx="579875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chemeClr val="accent3">
                    <a:lumMod val="50000"/>
                  </a:schemeClr>
                </a:solidFill>
                <a:latin typeface="Calibri"/>
                <a:ea typeface="DejaVu Sans"/>
              </a:rPr>
              <a:t>16</a:t>
            </a:r>
            <a:endParaRPr lang="fr-FR" b="1" spc="-1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79" name="ZoneTexte 121">
            <a:extLst>
              <a:ext uri="{FF2B5EF4-FFF2-40B4-BE49-F238E27FC236}">
                <a16:creationId xmlns:a16="http://schemas.microsoft.com/office/drawing/2014/main" id="{3B6B64C2-78DA-4F2A-8DB6-7AA648B63885}"/>
              </a:ext>
            </a:extLst>
          </p:cNvPr>
          <p:cNvSpPr/>
          <p:nvPr/>
        </p:nvSpPr>
        <p:spPr>
          <a:xfrm>
            <a:off x="4762185" y="5628007"/>
            <a:ext cx="579875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chemeClr val="accent3">
                    <a:lumMod val="50000"/>
                  </a:schemeClr>
                </a:solidFill>
                <a:latin typeface="Calibri"/>
                <a:ea typeface="DejaVu Sans"/>
              </a:rPr>
              <a:t>21</a:t>
            </a:r>
            <a:endParaRPr lang="fr-FR" b="1" spc="-1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80" name="ZoneTexte 121">
            <a:extLst>
              <a:ext uri="{FF2B5EF4-FFF2-40B4-BE49-F238E27FC236}">
                <a16:creationId xmlns:a16="http://schemas.microsoft.com/office/drawing/2014/main" id="{BEF994C0-CEB1-4415-895A-A3393FD77E22}"/>
              </a:ext>
            </a:extLst>
          </p:cNvPr>
          <p:cNvSpPr/>
          <p:nvPr/>
        </p:nvSpPr>
        <p:spPr>
          <a:xfrm>
            <a:off x="6059110" y="2970999"/>
            <a:ext cx="579875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chemeClr val="accent3">
                    <a:lumMod val="50000"/>
                  </a:schemeClr>
                </a:solidFill>
                <a:latin typeface="Calibri"/>
                <a:ea typeface="DejaVu Sans"/>
              </a:rPr>
              <a:t>26</a:t>
            </a:r>
            <a:endParaRPr lang="fr-FR" b="1" spc="-1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81" name="ZoneTexte 121">
            <a:extLst>
              <a:ext uri="{FF2B5EF4-FFF2-40B4-BE49-F238E27FC236}">
                <a16:creationId xmlns:a16="http://schemas.microsoft.com/office/drawing/2014/main" id="{7A6865A5-5C8D-4124-BB53-FAE15BECBC3A}"/>
              </a:ext>
            </a:extLst>
          </p:cNvPr>
          <p:cNvSpPr/>
          <p:nvPr/>
        </p:nvSpPr>
        <p:spPr>
          <a:xfrm>
            <a:off x="5636350" y="3490989"/>
            <a:ext cx="579875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chemeClr val="accent3">
                    <a:lumMod val="50000"/>
                  </a:schemeClr>
                </a:solidFill>
                <a:latin typeface="Calibri"/>
                <a:ea typeface="DejaVu Sans"/>
              </a:rPr>
              <a:t>25</a:t>
            </a:r>
            <a:endParaRPr lang="fr-FR" b="1" spc="-1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82" name="ZoneTexte 121">
            <a:extLst>
              <a:ext uri="{FF2B5EF4-FFF2-40B4-BE49-F238E27FC236}">
                <a16:creationId xmlns:a16="http://schemas.microsoft.com/office/drawing/2014/main" id="{6F2117A6-25AE-4744-8199-069A7C62F56F}"/>
              </a:ext>
            </a:extLst>
          </p:cNvPr>
          <p:cNvSpPr/>
          <p:nvPr/>
        </p:nvSpPr>
        <p:spPr>
          <a:xfrm>
            <a:off x="5419357" y="4228357"/>
            <a:ext cx="579875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chemeClr val="accent3">
                    <a:lumMod val="50000"/>
                  </a:schemeClr>
                </a:solidFill>
                <a:latin typeface="Calibri"/>
                <a:ea typeface="DejaVu Sans"/>
              </a:rPr>
              <a:t>24</a:t>
            </a:r>
            <a:endParaRPr lang="fr-FR" b="1" spc="-1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83" name="ZoneTexte 121">
            <a:extLst>
              <a:ext uri="{FF2B5EF4-FFF2-40B4-BE49-F238E27FC236}">
                <a16:creationId xmlns:a16="http://schemas.microsoft.com/office/drawing/2014/main" id="{78B7F2B1-EECF-40E8-9CD1-115ED4504E8F}"/>
              </a:ext>
            </a:extLst>
          </p:cNvPr>
          <p:cNvSpPr/>
          <p:nvPr/>
        </p:nvSpPr>
        <p:spPr>
          <a:xfrm>
            <a:off x="6355596" y="4687277"/>
            <a:ext cx="579875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chemeClr val="accent3">
                    <a:lumMod val="50000"/>
                  </a:schemeClr>
                </a:solidFill>
                <a:latin typeface="Calibri"/>
                <a:ea typeface="DejaVu Sans"/>
              </a:rPr>
              <a:t>23</a:t>
            </a:r>
            <a:endParaRPr lang="fr-FR" b="1" spc="-1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84" name="ZoneTexte 121">
            <a:extLst>
              <a:ext uri="{FF2B5EF4-FFF2-40B4-BE49-F238E27FC236}">
                <a16:creationId xmlns:a16="http://schemas.microsoft.com/office/drawing/2014/main" id="{DE2DDD19-AE88-40D3-A8EA-8176F424525C}"/>
              </a:ext>
            </a:extLst>
          </p:cNvPr>
          <p:cNvSpPr/>
          <p:nvPr/>
        </p:nvSpPr>
        <p:spPr>
          <a:xfrm>
            <a:off x="5472801" y="5075482"/>
            <a:ext cx="579875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chemeClr val="accent3">
                    <a:lumMod val="50000"/>
                  </a:schemeClr>
                </a:solidFill>
                <a:latin typeface="Calibri"/>
                <a:ea typeface="DejaVu Sans"/>
              </a:rPr>
              <a:t>22</a:t>
            </a:r>
            <a:endParaRPr lang="fr-FR" b="1" spc="-1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85" name="ZoneTexte 121">
            <a:extLst>
              <a:ext uri="{FF2B5EF4-FFF2-40B4-BE49-F238E27FC236}">
                <a16:creationId xmlns:a16="http://schemas.microsoft.com/office/drawing/2014/main" id="{BFA8D78C-5F1F-45CD-8D2D-804BEE0EC642}"/>
              </a:ext>
            </a:extLst>
          </p:cNvPr>
          <p:cNvSpPr/>
          <p:nvPr/>
        </p:nvSpPr>
        <p:spPr>
          <a:xfrm>
            <a:off x="6202897" y="2184500"/>
            <a:ext cx="579875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chemeClr val="accent3">
                    <a:lumMod val="50000"/>
                  </a:schemeClr>
                </a:solidFill>
                <a:latin typeface="Calibri"/>
                <a:ea typeface="DejaVu Sans"/>
              </a:rPr>
              <a:t>27</a:t>
            </a:r>
            <a:endParaRPr lang="fr-FR" b="1" spc="-1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86" name="ZoneTexte 121">
            <a:extLst>
              <a:ext uri="{FF2B5EF4-FFF2-40B4-BE49-F238E27FC236}">
                <a16:creationId xmlns:a16="http://schemas.microsoft.com/office/drawing/2014/main" id="{E92E3BAD-591E-47D1-943E-846E9C55A4AA}"/>
              </a:ext>
            </a:extLst>
          </p:cNvPr>
          <p:cNvSpPr/>
          <p:nvPr/>
        </p:nvSpPr>
        <p:spPr>
          <a:xfrm>
            <a:off x="5301505" y="2620135"/>
            <a:ext cx="579875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chemeClr val="accent3">
                    <a:lumMod val="50000"/>
                  </a:schemeClr>
                </a:solidFill>
                <a:latin typeface="Calibri"/>
                <a:ea typeface="DejaVu Sans"/>
              </a:rPr>
              <a:t>28</a:t>
            </a:r>
            <a:endParaRPr lang="fr-FR" b="1" spc="-1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87" name="ZoneTexte 121">
            <a:extLst>
              <a:ext uri="{FF2B5EF4-FFF2-40B4-BE49-F238E27FC236}">
                <a16:creationId xmlns:a16="http://schemas.microsoft.com/office/drawing/2014/main" id="{C063A3F8-C319-4956-962C-CC56BC01C109}"/>
              </a:ext>
            </a:extLst>
          </p:cNvPr>
          <p:cNvSpPr/>
          <p:nvPr/>
        </p:nvSpPr>
        <p:spPr>
          <a:xfrm>
            <a:off x="4721805" y="2293064"/>
            <a:ext cx="579875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chemeClr val="accent3">
                    <a:lumMod val="50000"/>
                  </a:schemeClr>
                </a:solidFill>
                <a:latin typeface="Calibri"/>
                <a:ea typeface="DejaVu Sans"/>
              </a:rPr>
              <a:t>29</a:t>
            </a:r>
            <a:endParaRPr lang="fr-FR" b="1" spc="-1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88" name="ZoneTexte 121">
            <a:extLst>
              <a:ext uri="{FF2B5EF4-FFF2-40B4-BE49-F238E27FC236}">
                <a16:creationId xmlns:a16="http://schemas.microsoft.com/office/drawing/2014/main" id="{F177A8EB-5995-4FB0-AF89-306BFBA3F52A}"/>
              </a:ext>
            </a:extLst>
          </p:cNvPr>
          <p:cNvSpPr/>
          <p:nvPr/>
        </p:nvSpPr>
        <p:spPr>
          <a:xfrm>
            <a:off x="6394989" y="1208888"/>
            <a:ext cx="579875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chemeClr val="bg1"/>
                </a:solidFill>
                <a:latin typeface="Calibri"/>
                <a:ea typeface="DejaVu Sans"/>
              </a:rPr>
              <a:t>30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87C1515C-84A6-47BB-A508-98AA27FB59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0146" y="184853"/>
            <a:ext cx="3163392" cy="1056015"/>
          </a:xfrm>
          <a:prstGeom prst="rect">
            <a:avLst/>
          </a:prstGeom>
        </p:spPr>
      </p:pic>
      <p:sp>
        <p:nvSpPr>
          <p:cNvPr id="51" name="ZoneTexte 121">
            <a:extLst>
              <a:ext uri="{FF2B5EF4-FFF2-40B4-BE49-F238E27FC236}">
                <a16:creationId xmlns:a16="http://schemas.microsoft.com/office/drawing/2014/main" id="{12099937-A5C1-4758-9D87-D41CB0BFA314}"/>
              </a:ext>
            </a:extLst>
          </p:cNvPr>
          <p:cNvSpPr/>
          <p:nvPr/>
        </p:nvSpPr>
        <p:spPr>
          <a:xfrm>
            <a:off x="677396" y="5075029"/>
            <a:ext cx="579875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chemeClr val="bg1"/>
                </a:solidFill>
                <a:latin typeface="Calibri"/>
                <a:ea typeface="DejaVu Sans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875656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3767FC4-6F7E-4AC5-8C8C-A987BFBA44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0" t="3761" r="26226"/>
          <a:stretch/>
        </p:blipFill>
        <p:spPr>
          <a:xfrm>
            <a:off x="1438151" y="-72356"/>
            <a:ext cx="6373315" cy="668704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A373E22-EB5C-43A7-9BE7-F52EF70249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8" r="724"/>
          <a:stretch/>
        </p:blipFill>
        <p:spPr>
          <a:xfrm>
            <a:off x="9600289" y="71125"/>
            <a:ext cx="1590905" cy="6466245"/>
          </a:xfrm>
          <a:prstGeom prst="rect">
            <a:avLst/>
          </a:prstGeom>
        </p:spPr>
      </p:pic>
      <p:sp>
        <p:nvSpPr>
          <p:cNvPr id="281" name="Titre 2"/>
          <p:cNvSpPr/>
          <p:nvPr/>
        </p:nvSpPr>
        <p:spPr>
          <a:xfrm>
            <a:off x="-4090450" y="1203999"/>
            <a:ext cx="4082506" cy="4991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400" spc="-1" dirty="0">
                <a:solidFill>
                  <a:srgbClr val="000000"/>
                </a:solidFill>
                <a:latin typeface="Calibri"/>
                <a:ea typeface="DejaVu Sans"/>
              </a:rPr>
              <a:t>Dynamique des structures en 2021</a:t>
            </a:r>
            <a:endParaRPr lang="fr-FR" sz="2400" spc="-1" dirty="0">
              <a:latin typeface="Arial"/>
            </a:endParaRPr>
          </a:p>
        </p:txBody>
      </p:sp>
      <p:pic>
        <p:nvPicPr>
          <p:cNvPr id="282" name="Image 5"/>
          <p:cNvPicPr/>
          <p:nvPr/>
        </p:nvPicPr>
        <p:blipFill>
          <a:blip r:embed="rId5"/>
          <a:stretch/>
        </p:blipFill>
        <p:spPr>
          <a:xfrm>
            <a:off x="-2576002" y="2095334"/>
            <a:ext cx="2435265" cy="1921051"/>
          </a:xfrm>
          <a:prstGeom prst="rect">
            <a:avLst/>
          </a:prstGeom>
          <a:ln w="0">
            <a:noFill/>
          </a:ln>
        </p:spPr>
      </p:pic>
      <p:sp>
        <p:nvSpPr>
          <p:cNvPr id="283" name="ZoneTexte 8"/>
          <p:cNvSpPr/>
          <p:nvPr/>
        </p:nvSpPr>
        <p:spPr>
          <a:xfrm>
            <a:off x="3676737" y="598815"/>
            <a:ext cx="853740" cy="3913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50" b="1" spc="-1" dirty="0">
                <a:solidFill>
                  <a:srgbClr val="000000"/>
                </a:solidFill>
                <a:latin typeface="Calibri"/>
                <a:ea typeface="DejaVu Sans"/>
              </a:rPr>
              <a:t>CA Pays de</a:t>
            </a:r>
            <a:endParaRPr lang="fr-FR" sz="1050" b="1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050" b="1" spc="-1" dirty="0">
                <a:solidFill>
                  <a:srgbClr val="000000"/>
                </a:solidFill>
                <a:latin typeface="Calibri"/>
                <a:ea typeface="DejaVu Sans"/>
              </a:rPr>
              <a:t>    Dreux</a:t>
            </a:r>
            <a:endParaRPr lang="fr-FR" sz="1050" b="1" spc="-1" dirty="0">
              <a:latin typeface="Arial"/>
            </a:endParaRPr>
          </a:p>
        </p:txBody>
      </p:sp>
      <p:graphicFrame>
        <p:nvGraphicFramePr>
          <p:cNvPr id="284" name="Espace réservé du contenu 7"/>
          <p:cNvGraphicFramePr/>
          <p:nvPr>
            <p:extLst>
              <p:ext uri="{D42A27DB-BD31-4B8C-83A1-F6EECF244321}">
                <p14:modId xmlns:p14="http://schemas.microsoft.com/office/powerpoint/2010/main" val="3273339792"/>
              </p:ext>
            </p:extLst>
          </p:nvPr>
        </p:nvGraphicFramePr>
        <p:xfrm>
          <a:off x="9467317" y="1301985"/>
          <a:ext cx="2627100" cy="2228615"/>
        </p:xfrm>
        <a:graphic>
          <a:graphicData uri="http://schemas.openxmlformats.org/drawingml/2006/table">
            <a:tbl>
              <a:tblPr/>
              <a:tblGrid>
                <a:gridCol w="759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7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# de territoires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R w="12240">
                      <a:solidFill>
                        <a:srgbClr val="000000"/>
                      </a:solidFill>
                    </a:lnR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Labellisation des PAT en 2021</a:t>
                      </a:r>
                      <a:endParaRPr lang="fr-FR" sz="12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0" strike="noStrike" spc="-1" dirty="0">
                          <a:latin typeface="Arial"/>
                        </a:rPr>
                        <a:t>6</a:t>
                      </a:r>
                    </a:p>
                  </a:txBody>
                  <a:tcPr marL="68580" marR="68580" marT="34290" marB="3429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Pas de labellisation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102870" marR="102870" marT="34290" marB="3429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6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En cours de labellisation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102870" marR="102870" marT="34290" marB="3429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4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Labellisé</a:t>
                      </a:r>
                      <a:r>
                        <a:rPr lang="fr-FR" sz="1100" b="0" strike="noStrike" spc="-1" baseline="0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PAT niveau 1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102870" marR="102870" marT="34290" marB="3429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Labellisé PAT niveau 2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102870" marR="102870" marT="34290" marB="3429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3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Total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85" name="ZoneTexte 11"/>
          <p:cNvSpPr/>
          <p:nvPr/>
        </p:nvSpPr>
        <p:spPr>
          <a:xfrm>
            <a:off x="2925325" y="1077625"/>
            <a:ext cx="696201" cy="3759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00" b="1" spc="-1" dirty="0">
                <a:latin typeface="Calibri"/>
                <a:ea typeface="DejaVu Sans"/>
              </a:rPr>
              <a:t>PNR du                  Perche</a:t>
            </a:r>
            <a:endParaRPr lang="fr-FR" sz="1000" b="1" spc="-1" dirty="0">
              <a:latin typeface="Arial"/>
            </a:endParaRPr>
          </a:p>
        </p:txBody>
      </p:sp>
      <p:sp>
        <p:nvSpPr>
          <p:cNvPr id="286" name="ZoneTexte 12"/>
          <p:cNvSpPr/>
          <p:nvPr/>
        </p:nvSpPr>
        <p:spPr>
          <a:xfrm>
            <a:off x="4081899" y="1199706"/>
            <a:ext cx="770482" cy="3913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050" b="1" spc="-1" dirty="0">
                <a:solidFill>
                  <a:srgbClr val="000000"/>
                </a:solidFill>
                <a:latin typeface="Calibri"/>
                <a:ea typeface="DejaVu Sans"/>
              </a:rPr>
              <a:t>Chartres</a:t>
            </a:r>
            <a:endParaRPr lang="fr-FR" sz="1050" b="1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50" b="1" spc="-1" dirty="0">
                <a:solidFill>
                  <a:srgbClr val="000000"/>
                </a:solidFill>
                <a:latin typeface="Calibri"/>
                <a:ea typeface="DejaVu Sans"/>
              </a:rPr>
              <a:t>Métropole</a:t>
            </a:r>
            <a:endParaRPr lang="fr-FR" sz="1050" b="1" spc="-1" dirty="0">
              <a:latin typeface="Arial"/>
            </a:endParaRPr>
          </a:p>
        </p:txBody>
      </p:sp>
      <p:sp>
        <p:nvSpPr>
          <p:cNvPr id="293" name="ZoneTexte 34"/>
          <p:cNvSpPr/>
          <p:nvPr/>
        </p:nvSpPr>
        <p:spPr>
          <a:xfrm>
            <a:off x="3662920" y="1844818"/>
            <a:ext cx="1399329" cy="4067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100" b="1" spc="-1" dirty="0">
                <a:solidFill>
                  <a:srgbClr val="000000"/>
                </a:solidFill>
                <a:latin typeface="Calibri"/>
                <a:ea typeface="DejaVu Sans"/>
              </a:rPr>
              <a:t>Pays </a:t>
            </a:r>
            <a:r>
              <a:rPr lang="fr-FR" sz="1100" b="1" spc="-1" dirty="0" err="1">
                <a:solidFill>
                  <a:srgbClr val="000000"/>
                </a:solidFill>
                <a:latin typeface="Calibri"/>
                <a:ea typeface="DejaVu Sans"/>
              </a:rPr>
              <a:t>Dunois+CC</a:t>
            </a:r>
            <a:r>
              <a:rPr lang="fr-FR" sz="1100" b="1" spc="-1" dirty="0">
                <a:solidFill>
                  <a:srgbClr val="000000"/>
                </a:solidFill>
                <a:latin typeface="Calibri"/>
                <a:ea typeface="DejaVu Sans"/>
              </a:rPr>
              <a:t> Cœur de Beauce</a:t>
            </a:r>
            <a:endParaRPr lang="fr-FR" sz="1100" b="1" spc="-1" dirty="0">
              <a:latin typeface="Arial"/>
            </a:endParaRPr>
          </a:p>
        </p:txBody>
      </p:sp>
      <p:sp>
        <p:nvSpPr>
          <p:cNvPr id="294" name="ZoneTexte 35"/>
          <p:cNvSpPr/>
          <p:nvPr/>
        </p:nvSpPr>
        <p:spPr>
          <a:xfrm>
            <a:off x="3122656" y="2583525"/>
            <a:ext cx="832065" cy="4067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100" b="1" spc="-1" dirty="0">
                <a:solidFill>
                  <a:srgbClr val="000000"/>
                </a:solidFill>
                <a:latin typeface="Calibri"/>
                <a:ea typeface="DejaVu Sans"/>
              </a:rPr>
              <a:t>Pays Vendômois</a:t>
            </a:r>
            <a:endParaRPr lang="fr-FR" sz="1100" b="1" spc="-1" dirty="0">
              <a:latin typeface="Arial"/>
            </a:endParaRPr>
          </a:p>
        </p:txBody>
      </p:sp>
      <p:sp>
        <p:nvSpPr>
          <p:cNvPr id="295" name="ZoneTexte 36"/>
          <p:cNvSpPr/>
          <p:nvPr/>
        </p:nvSpPr>
        <p:spPr>
          <a:xfrm>
            <a:off x="3732428" y="3100890"/>
            <a:ext cx="886463" cy="4374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200" b="1" spc="-1" dirty="0">
                <a:solidFill>
                  <a:srgbClr val="FFFFFF"/>
                </a:solidFill>
                <a:latin typeface="Calibri"/>
                <a:ea typeface="DejaVu Sans"/>
              </a:rPr>
              <a:t>Pays des Châteaux</a:t>
            </a:r>
            <a:endParaRPr lang="fr-FR" sz="1200" b="1" spc="-1" dirty="0">
              <a:latin typeface="Arial"/>
            </a:endParaRPr>
          </a:p>
        </p:txBody>
      </p:sp>
      <p:sp>
        <p:nvSpPr>
          <p:cNvPr id="297" name="ZoneTexte 38"/>
          <p:cNvSpPr/>
          <p:nvPr/>
        </p:nvSpPr>
        <p:spPr>
          <a:xfrm>
            <a:off x="3696678" y="3827304"/>
            <a:ext cx="1331170" cy="3759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000" b="1" spc="-1" dirty="0">
                <a:solidFill>
                  <a:srgbClr val="000000"/>
                </a:solidFill>
                <a:latin typeface="Calibri"/>
                <a:ea typeface="DejaVu Sans"/>
              </a:rPr>
              <a:t>Pays Vallée du Cher et du </a:t>
            </a:r>
            <a:r>
              <a:rPr lang="fr-FR" sz="1000" b="1" spc="-1" dirty="0" err="1">
                <a:solidFill>
                  <a:srgbClr val="000000"/>
                </a:solidFill>
                <a:latin typeface="Calibri"/>
                <a:ea typeface="DejaVu Sans"/>
              </a:rPr>
              <a:t>Romorantinais</a:t>
            </a:r>
            <a:endParaRPr lang="fr-FR" sz="1000" b="1" spc="-1" dirty="0">
              <a:latin typeface="Arial"/>
            </a:endParaRPr>
          </a:p>
        </p:txBody>
      </p:sp>
      <p:sp>
        <p:nvSpPr>
          <p:cNvPr id="298" name="ZoneTexte 40"/>
          <p:cNvSpPr/>
          <p:nvPr/>
        </p:nvSpPr>
        <p:spPr>
          <a:xfrm>
            <a:off x="4952077" y="2521224"/>
            <a:ext cx="1166562" cy="7144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050" b="1" spc="-1" dirty="0">
                <a:latin typeface="Calibri"/>
                <a:ea typeface="DejaVu Sans"/>
              </a:rPr>
              <a:t>PETR                           forêt </a:t>
            </a:r>
            <a:endParaRPr lang="fr-FR" sz="1050" b="1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50" b="1" spc="-1" dirty="0">
                <a:latin typeface="Calibri"/>
                <a:ea typeface="DejaVu Sans"/>
              </a:rPr>
              <a:t>     d’Orléans Loire  </a:t>
            </a:r>
            <a:r>
              <a:rPr lang="fr-FR" sz="1050" b="1" spc="-1" dirty="0">
                <a:latin typeface="Calibri"/>
              </a:rPr>
              <a:t>       Sologne</a:t>
            </a:r>
            <a:r>
              <a:rPr lang="fr-FR" sz="1050" b="1" spc="-1" dirty="0">
                <a:latin typeface="Calibri"/>
                <a:ea typeface="DejaVu Sans"/>
              </a:rPr>
              <a:t> </a:t>
            </a:r>
            <a:endParaRPr lang="fr-FR" sz="1050" b="1" spc="-1" dirty="0">
              <a:latin typeface="Arial"/>
            </a:endParaRPr>
          </a:p>
        </p:txBody>
      </p:sp>
      <p:sp>
        <p:nvSpPr>
          <p:cNvPr id="299" name="ZoneTexte 41"/>
          <p:cNvSpPr/>
          <p:nvPr/>
        </p:nvSpPr>
        <p:spPr>
          <a:xfrm>
            <a:off x="5194513" y="1231514"/>
            <a:ext cx="1243788" cy="2297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50" b="1" spc="-1" dirty="0">
                <a:solidFill>
                  <a:srgbClr val="000000"/>
                </a:solidFill>
                <a:latin typeface="Calibri"/>
                <a:ea typeface="DejaVu Sans"/>
              </a:rPr>
              <a:t>Orléans Métropole</a:t>
            </a:r>
            <a:endParaRPr lang="fr-FR" sz="1050" b="1" spc="-1" dirty="0">
              <a:latin typeface="Arial"/>
            </a:endParaRPr>
          </a:p>
        </p:txBody>
      </p:sp>
      <p:sp>
        <p:nvSpPr>
          <p:cNvPr id="300" name="Connecteur droit 42"/>
          <p:cNvSpPr/>
          <p:nvPr/>
        </p:nvSpPr>
        <p:spPr>
          <a:xfrm flipH="1">
            <a:off x="5062249" y="1518148"/>
            <a:ext cx="349750" cy="1142772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5" name="ZoneTexte 65"/>
          <p:cNvSpPr/>
          <p:nvPr/>
        </p:nvSpPr>
        <p:spPr>
          <a:xfrm>
            <a:off x="5997354" y="3100890"/>
            <a:ext cx="719010" cy="4067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100" b="1" spc="-1" dirty="0">
                <a:latin typeface="Calibri"/>
                <a:ea typeface="DejaVu Sans"/>
              </a:rPr>
              <a:t>Pays du  Giennois</a:t>
            </a:r>
            <a:endParaRPr lang="fr-FR" sz="1100" b="1" spc="-1" dirty="0">
              <a:latin typeface="Arial"/>
            </a:endParaRPr>
          </a:p>
        </p:txBody>
      </p:sp>
      <p:sp>
        <p:nvSpPr>
          <p:cNvPr id="306" name="ZoneTexte 66"/>
          <p:cNvSpPr/>
          <p:nvPr/>
        </p:nvSpPr>
        <p:spPr>
          <a:xfrm>
            <a:off x="150458" y="2918109"/>
            <a:ext cx="2402467" cy="2297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50" b="1" spc="-1" dirty="0">
                <a:solidFill>
                  <a:srgbClr val="000000"/>
                </a:solidFill>
                <a:latin typeface="Calibri"/>
                <a:ea typeface="DejaVu Sans"/>
              </a:rPr>
              <a:t>CC Gâtine et </a:t>
            </a:r>
            <a:r>
              <a:rPr lang="fr-FR" sz="1050" b="1" spc="-1" dirty="0" err="1">
                <a:solidFill>
                  <a:srgbClr val="000000"/>
                </a:solidFill>
                <a:latin typeface="Calibri"/>
                <a:ea typeface="DejaVu Sans"/>
              </a:rPr>
              <a:t>Choisilles</a:t>
            </a:r>
            <a:r>
              <a:rPr lang="fr-FR" sz="1050" b="1" spc="-1" dirty="0">
                <a:solidFill>
                  <a:srgbClr val="000000"/>
                </a:solidFill>
                <a:latin typeface="Calibri"/>
                <a:ea typeface="DejaVu Sans"/>
              </a:rPr>
              <a:t> – Pays de Racan</a:t>
            </a:r>
            <a:endParaRPr lang="fr-FR" sz="1050" b="1" spc="-1" dirty="0">
              <a:latin typeface="Arial"/>
            </a:endParaRPr>
          </a:p>
        </p:txBody>
      </p:sp>
      <p:sp>
        <p:nvSpPr>
          <p:cNvPr id="307" name="Connecteur droit 67"/>
          <p:cNvSpPr/>
          <p:nvPr/>
        </p:nvSpPr>
        <p:spPr>
          <a:xfrm>
            <a:off x="2380795" y="3138308"/>
            <a:ext cx="425494" cy="331880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8" name="ZoneTexte 74"/>
          <p:cNvSpPr/>
          <p:nvPr/>
        </p:nvSpPr>
        <p:spPr>
          <a:xfrm>
            <a:off x="112724" y="3774189"/>
            <a:ext cx="1872804" cy="2297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50" b="1" spc="-1" dirty="0">
                <a:solidFill>
                  <a:srgbClr val="000000"/>
                </a:solidFill>
                <a:latin typeface="Calibri"/>
                <a:ea typeface="DejaVu Sans"/>
              </a:rPr>
              <a:t>Tours Métropole Val de Loire</a:t>
            </a:r>
            <a:endParaRPr lang="fr-FR" sz="1050" b="1" spc="-1" dirty="0">
              <a:latin typeface="Arial"/>
            </a:endParaRPr>
          </a:p>
        </p:txBody>
      </p:sp>
      <p:sp>
        <p:nvSpPr>
          <p:cNvPr id="309" name="Connecteur droit 75"/>
          <p:cNvSpPr/>
          <p:nvPr/>
        </p:nvSpPr>
        <p:spPr>
          <a:xfrm flipV="1">
            <a:off x="1898555" y="3883259"/>
            <a:ext cx="1011634" cy="15344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0" name="ZoneTexte 79"/>
          <p:cNvSpPr/>
          <p:nvPr/>
        </p:nvSpPr>
        <p:spPr>
          <a:xfrm>
            <a:off x="1198225" y="2396550"/>
            <a:ext cx="1551482" cy="3913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50" b="1" spc="-1" dirty="0">
                <a:solidFill>
                  <a:srgbClr val="000000"/>
                </a:solidFill>
                <a:latin typeface="Calibri"/>
                <a:ea typeface="DejaVu Sans"/>
              </a:rPr>
              <a:t>CC  Touraine Est Vallée  </a:t>
            </a:r>
          </a:p>
          <a:p>
            <a:pPr>
              <a:lnSpc>
                <a:spcPct val="100000"/>
              </a:lnSpc>
            </a:pPr>
            <a:r>
              <a:rPr lang="fr-FR" sz="1050" b="1" spc="-1" dirty="0">
                <a:solidFill>
                  <a:srgbClr val="000000"/>
                </a:solidFill>
                <a:latin typeface="Calibri"/>
                <a:ea typeface="DejaVu Sans"/>
              </a:rPr>
              <a:t>+ CC du Val d’Amboise</a:t>
            </a:r>
            <a:endParaRPr lang="fr-FR" sz="1050" b="1" spc="-1" dirty="0">
              <a:latin typeface="Arial"/>
            </a:endParaRPr>
          </a:p>
        </p:txBody>
      </p:sp>
      <p:sp>
        <p:nvSpPr>
          <p:cNvPr id="311" name="Connecteur droit 81"/>
          <p:cNvSpPr/>
          <p:nvPr/>
        </p:nvSpPr>
        <p:spPr>
          <a:xfrm>
            <a:off x="2553843" y="2660919"/>
            <a:ext cx="719583" cy="1133769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2" name="ZoneTexte 86"/>
          <p:cNvSpPr/>
          <p:nvPr/>
        </p:nvSpPr>
        <p:spPr>
          <a:xfrm>
            <a:off x="1913474" y="1997331"/>
            <a:ext cx="1399329" cy="2374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100" b="1" spc="-1" dirty="0">
                <a:solidFill>
                  <a:srgbClr val="000000"/>
                </a:solidFill>
                <a:latin typeface="Calibri"/>
                <a:ea typeface="DejaVu Sans"/>
              </a:rPr>
              <a:t>CC </a:t>
            </a:r>
            <a:r>
              <a:rPr lang="fr-FR" sz="1100" b="1" spc="-1" dirty="0" err="1">
                <a:solidFill>
                  <a:srgbClr val="000000"/>
                </a:solidFill>
                <a:latin typeface="Calibri"/>
                <a:ea typeface="DejaVu Sans"/>
              </a:rPr>
              <a:t>Castelrenaudais</a:t>
            </a:r>
            <a:endParaRPr lang="fr-FR" sz="1100" b="1" spc="-1" dirty="0">
              <a:latin typeface="Arial"/>
            </a:endParaRPr>
          </a:p>
        </p:txBody>
      </p:sp>
      <p:sp>
        <p:nvSpPr>
          <p:cNvPr id="313" name="Connecteur droit 93"/>
          <p:cNvSpPr/>
          <p:nvPr/>
        </p:nvSpPr>
        <p:spPr>
          <a:xfrm>
            <a:off x="3100422" y="2206190"/>
            <a:ext cx="127612" cy="1226165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6" name="ZoneTexte 111"/>
          <p:cNvSpPr/>
          <p:nvPr/>
        </p:nvSpPr>
        <p:spPr>
          <a:xfrm>
            <a:off x="55159" y="4199159"/>
            <a:ext cx="1789501" cy="2297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50" b="1" spc="-1" dirty="0">
                <a:solidFill>
                  <a:srgbClr val="000000"/>
                </a:solidFill>
                <a:latin typeface="Calibri"/>
                <a:ea typeface="DejaVu Sans"/>
              </a:rPr>
              <a:t>CC Touraine Vallée de l’Indre</a:t>
            </a:r>
            <a:endParaRPr lang="fr-FR" sz="1050" b="1" spc="-1" dirty="0">
              <a:latin typeface="Arial"/>
            </a:endParaRPr>
          </a:p>
        </p:txBody>
      </p:sp>
      <p:sp>
        <p:nvSpPr>
          <p:cNvPr id="317" name="ZoneTexte 112"/>
          <p:cNvSpPr/>
          <p:nvPr/>
        </p:nvSpPr>
        <p:spPr>
          <a:xfrm>
            <a:off x="2189100" y="4291941"/>
            <a:ext cx="714762" cy="4067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100" b="1" spc="-1" dirty="0">
                <a:solidFill>
                  <a:srgbClr val="000000"/>
                </a:solidFill>
                <a:latin typeface="Calibri"/>
                <a:ea typeface="DejaVu Sans"/>
              </a:rPr>
              <a:t>Pays du Chinonais</a:t>
            </a:r>
            <a:endParaRPr lang="fr-FR" sz="1100" b="1" spc="-1" dirty="0">
              <a:latin typeface="Arial"/>
            </a:endParaRPr>
          </a:p>
        </p:txBody>
      </p:sp>
      <p:sp>
        <p:nvSpPr>
          <p:cNvPr id="319" name="ZoneTexte 121"/>
          <p:cNvSpPr/>
          <p:nvPr/>
        </p:nvSpPr>
        <p:spPr>
          <a:xfrm>
            <a:off x="2814006" y="4071118"/>
            <a:ext cx="939114" cy="8529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100" b="1" spc="-1" dirty="0">
                <a:latin typeface="Calibri"/>
                <a:ea typeface="DejaVu Sans"/>
              </a:rPr>
              <a:t>   CC </a:t>
            </a:r>
            <a:endParaRPr lang="fr-FR" sz="1100" b="1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100" b="1" spc="-1" dirty="0">
                <a:latin typeface="Calibri"/>
                <a:ea typeface="DejaVu Sans"/>
              </a:rPr>
              <a:t>    Loches Sud Touraine</a:t>
            </a:r>
            <a:endParaRPr lang="fr-FR" sz="1100" b="1" spc="-1" dirty="0">
              <a:latin typeface="Arial"/>
            </a:endParaRPr>
          </a:p>
        </p:txBody>
      </p:sp>
      <p:sp>
        <p:nvSpPr>
          <p:cNvPr id="320" name="ZoneTexte 122"/>
          <p:cNvSpPr/>
          <p:nvPr/>
        </p:nvSpPr>
        <p:spPr>
          <a:xfrm>
            <a:off x="5223827" y="4139326"/>
            <a:ext cx="1238587" cy="5298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b="1" spc="-1" dirty="0">
                <a:solidFill>
                  <a:srgbClr val="000000"/>
                </a:solidFill>
                <a:latin typeface="Calibri"/>
                <a:ea typeface="DejaVu Sans"/>
              </a:rPr>
              <a:t>PETR Centre Cher</a:t>
            </a:r>
            <a:endParaRPr lang="fr-FR" sz="1200" b="1" spc="-1" dirty="0">
              <a:latin typeface="Arial"/>
            </a:endParaRPr>
          </a:p>
        </p:txBody>
      </p:sp>
      <p:sp>
        <p:nvSpPr>
          <p:cNvPr id="321" name="ZoneTexte 123"/>
          <p:cNvSpPr/>
          <p:nvPr/>
        </p:nvSpPr>
        <p:spPr>
          <a:xfrm>
            <a:off x="5364956" y="5187788"/>
            <a:ext cx="926286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200" b="1" spc="-1" dirty="0">
                <a:solidFill>
                  <a:srgbClr val="000000"/>
                </a:solidFill>
                <a:latin typeface="Calibri"/>
                <a:ea typeface="DejaVu Sans"/>
              </a:rPr>
              <a:t>Pays Berry Saint- </a:t>
            </a:r>
            <a:r>
              <a:rPr lang="fr-FR" sz="1200" b="1" spc="-1" dirty="0" err="1">
                <a:solidFill>
                  <a:srgbClr val="000000"/>
                </a:solidFill>
                <a:latin typeface="Calibri"/>
                <a:ea typeface="DejaVu Sans"/>
              </a:rPr>
              <a:t>Amandois</a:t>
            </a:r>
            <a:endParaRPr lang="fr-FR" sz="1200" b="1" spc="-1" dirty="0">
              <a:latin typeface="Arial"/>
            </a:endParaRPr>
          </a:p>
        </p:txBody>
      </p:sp>
      <p:sp>
        <p:nvSpPr>
          <p:cNvPr id="323" name="ZoneTexte 125"/>
          <p:cNvSpPr/>
          <p:nvPr/>
        </p:nvSpPr>
        <p:spPr>
          <a:xfrm>
            <a:off x="5008254" y="3413656"/>
            <a:ext cx="2029958" cy="6144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z="135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100" b="1" spc="-1" dirty="0">
                <a:solidFill>
                  <a:srgbClr val="000000"/>
                </a:solidFill>
                <a:latin typeface="Calibri"/>
                <a:ea typeface="DejaVu Sans"/>
              </a:rPr>
              <a:t>Pays Sancerre</a:t>
            </a:r>
            <a:endParaRPr lang="fr-FR" sz="1100" b="1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100" b="1" spc="-1" dirty="0">
                <a:solidFill>
                  <a:srgbClr val="000000"/>
                </a:solidFill>
                <a:latin typeface="Calibri"/>
                <a:ea typeface="DejaVu Sans"/>
              </a:rPr>
              <a:t>Sologne</a:t>
            </a:r>
            <a:endParaRPr lang="fr-FR" sz="1100" b="1" spc="-1" dirty="0">
              <a:latin typeface="Arial"/>
            </a:endParaRPr>
          </a:p>
        </p:txBody>
      </p:sp>
      <p:sp>
        <p:nvSpPr>
          <p:cNvPr id="324" name="ZoneTexte 126"/>
          <p:cNvSpPr/>
          <p:nvPr/>
        </p:nvSpPr>
        <p:spPr>
          <a:xfrm>
            <a:off x="3907692" y="4260580"/>
            <a:ext cx="827280" cy="7606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z="135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50" b="1" spc="-1" dirty="0">
                <a:solidFill>
                  <a:srgbClr val="000000"/>
                </a:solidFill>
                <a:latin typeface="Calibri"/>
                <a:ea typeface="DejaVu Sans"/>
              </a:rPr>
              <a:t>   </a:t>
            </a:r>
            <a:r>
              <a:rPr lang="fr-FR" sz="1000" b="1" spc="-1" dirty="0">
                <a:solidFill>
                  <a:srgbClr val="000000"/>
                </a:solidFill>
                <a:latin typeface="Calibri"/>
                <a:ea typeface="DejaVu Sans"/>
              </a:rPr>
              <a:t>Pays de</a:t>
            </a:r>
            <a:endParaRPr lang="fr-FR" sz="1000" b="1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1" spc="-1" dirty="0">
                <a:solidFill>
                  <a:srgbClr val="000000"/>
                </a:solidFill>
                <a:latin typeface="Calibri"/>
                <a:ea typeface="DejaVu Sans"/>
              </a:rPr>
              <a:t>Valençay en</a:t>
            </a:r>
            <a:endParaRPr lang="fr-FR" sz="1000" b="1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1" spc="-1" dirty="0">
                <a:solidFill>
                  <a:srgbClr val="000000"/>
                </a:solidFill>
                <a:latin typeface="Calibri"/>
                <a:ea typeface="DejaVu Sans"/>
              </a:rPr>
              <a:t>         Berry</a:t>
            </a:r>
            <a:endParaRPr lang="fr-FR" sz="1000" b="1" spc="-1" dirty="0">
              <a:latin typeface="Arial"/>
            </a:endParaRPr>
          </a:p>
        </p:txBody>
      </p:sp>
      <p:sp>
        <p:nvSpPr>
          <p:cNvPr id="325" name="ZoneTexte 127"/>
          <p:cNvSpPr/>
          <p:nvPr/>
        </p:nvSpPr>
        <p:spPr>
          <a:xfrm>
            <a:off x="4662006" y="5699717"/>
            <a:ext cx="698760" cy="55290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050" b="1" spc="-1" dirty="0">
                <a:solidFill>
                  <a:srgbClr val="000000"/>
                </a:solidFill>
                <a:latin typeface="Calibri"/>
                <a:ea typeface="DejaVu Sans"/>
              </a:rPr>
              <a:t>Pays de la Châtre en Berry</a:t>
            </a:r>
            <a:endParaRPr lang="fr-FR" sz="1050" b="1" spc="-1" dirty="0">
              <a:latin typeface="Arial"/>
            </a:endParaRPr>
          </a:p>
        </p:txBody>
      </p:sp>
      <p:sp>
        <p:nvSpPr>
          <p:cNvPr id="326" name="ZoneTexte 128"/>
          <p:cNvSpPr/>
          <p:nvPr/>
        </p:nvSpPr>
        <p:spPr>
          <a:xfrm>
            <a:off x="5893500" y="6066273"/>
            <a:ext cx="1663903" cy="4067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100" b="1" spc="-1" dirty="0">
                <a:solidFill>
                  <a:srgbClr val="000000"/>
                </a:solidFill>
                <a:latin typeface="Calibri"/>
                <a:ea typeface="DejaVu Sans"/>
              </a:rPr>
              <a:t>Pays d’Issoudun et de Champagne Berrichonne</a:t>
            </a:r>
            <a:endParaRPr lang="fr-FR" sz="1100" b="1" spc="-1" dirty="0">
              <a:latin typeface="Arial"/>
            </a:endParaRPr>
          </a:p>
        </p:txBody>
      </p:sp>
      <p:sp>
        <p:nvSpPr>
          <p:cNvPr id="327" name="Connecteur droit 129"/>
          <p:cNvSpPr/>
          <p:nvPr/>
        </p:nvSpPr>
        <p:spPr>
          <a:xfrm flipH="1" flipV="1">
            <a:off x="5014638" y="5181805"/>
            <a:ext cx="839892" cy="1062259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ZoneTexte 133"/>
          <p:cNvSpPr/>
          <p:nvPr/>
        </p:nvSpPr>
        <p:spPr>
          <a:xfrm>
            <a:off x="3541648" y="6514155"/>
            <a:ext cx="2239860" cy="2374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100" b="1" spc="-1" dirty="0">
                <a:solidFill>
                  <a:srgbClr val="000000"/>
                </a:solidFill>
                <a:latin typeface="Calibri"/>
                <a:ea typeface="DejaVu Sans"/>
              </a:rPr>
              <a:t>CC Eguzon-Argenton -Val de Creuse</a:t>
            </a:r>
            <a:endParaRPr lang="fr-FR" sz="1100" b="1" spc="-1" dirty="0">
              <a:latin typeface="Arial"/>
            </a:endParaRPr>
          </a:p>
        </p:txBody>
      </p:sp>
      <p:sp>
        <p:nvSpPr>
          <p:cNvPr id="329" name="Connecteur droit 134"/>
          <p:cNvSpPr/>
          <p:nvPr/>
        </p:nvSpPr>
        <p:spPr>
          <a:xfrm flipH="1" flipV="1">
            <a:off x="4407859" y="5961246"/>
            <a:ext cx="0" cy="552907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2" name="ZoneTexte 141"/>
          <p:cNvSpPr/>
          <p:nvPr/>
        </p:nvSpPr>
        <p:spPr>
          <a:xfrm>
            <a:off x="3436639" y="5565807"/>
            <a:ext cx="759249" cy="4374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200" b="1" spc="-1" dirty="0">
                <a:solidFill>
                  <a:srgbClr val="000000"/>
                </a:solidFill>
                <a:latin typeface="Calibri"/>
                <a:ea typeface="DejaVu Sans"/>
              </a:rPr>
              <a:t>PNR de la Brenne</a:t>
            </a:r>
            <a:endParaRPr lang="fr-FR" sz="1200" b="1" spc="-1" dirty="0">
              <a:latin typeface="Arial"/>
            </a:endParaRPr>
          </a:p>
        </p:txBody>
      </p:sp>
      <p:sp>
        <p:nvSpPr>
          <p:cNvPr id="333" name="ZoneTexte 142"/>
          <p:cNvSpPr/>
          <p:nvPr/>
        </p:nvSpPr>
        <p:spPr>
          <a:xfrm>
            <a:off x="3876980" y="4862875"/>
            <a:ext cx="1094411" cy="7452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z="14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1" spc="-1" dirty="0">
                <a:solidFill>
                  <a:srgbClr val="000000"/>
                </a:solidFill>
                <a:latin typeface="Calibri"/>
                <a:ea typeface="DejaVu Sans"/>
              </a:rPr>
              <a:t>Pays Castelroussin      Val de l’Indre</a:t>
            </a:r>
            <a:endParaRPr lang="fr-FR" sz="1000" b="1" spc="-1" dirty="0">
              <a:latin typeface="Arial"/>
            </a:endParaRPr>
          </a:p>
        </p:txBody>
      </p:sp>
      <p:pic>
        <p:nvPicPr>
          <p:cNvPr id="334" name="Image 145"/>
          <p:cNvPicPr/>
          <p:nvPr/>
        </p:nvPicPr>
        <p:blipFill>
          <a:blip r:embed="rId6"/>
          <a:stretch/>
        </p:blipFill>
        <p:spPr>
          <a:xfrm>
            <a:off x="-795591" y="5667153"/>
            <a:ext cx="444690" cy="434160"/>
          </a:xfrm>
          <a:prstGeom prst="rect">
            <a:avLst/>
          </a:prstGeom>
          <a:ln w="0">
            <a:noFill/>
          </a:ln>
        </p:spPr>
      </p:pic>
      <p:pic>
        <p:nvPicPr>
          <p:cNvPr id="335" name="Image 146" descr="Une image contenant extérieur, signe, assis, dessin&#10;&#10;Description générée automatiquement"/>
          <p:cNvPicPr/>
          <p:nvPr/>
        </p:nvPicPr>
        <p:blipFill>
          <a:blip r:embed="rId7"/>
          <a:stretch/>
        </p:blipFill>
        <p:spPr>
          <a:xfrm>
            <a:off x="-1022337" y="4725000"/>
            <a:ext cx="423630" cy="400680"/>
          </a:xfrm>
          <a:prstGeom prst="rect">
            <a:avLst/>
          </a:prstGeom>
          <a:ln w="0">
            <a:noFill/>
          </a:ln>
        </p:spPr>
      </p:pic>
      <p:pic>
        <p:nvPicPr>
          <p:cNvPr id="336" name="Picture 2" descr="Afficher l'image d'origine"/>
          <p:cNvPicPr/>
          <p:nvPr/>
        </p:nvPicPr>
        <p:blipFill>
          <a:blip r:embed="rId8"/>
          <a:stretch/>
        </p:blipFill>
        <p:spPr>
          <a:xfrm>
            <a:off x="-1967473" y="5408324"/>
            <a:ext cx="638550" cy="408780"/>
          </a:xfrm>
          <a:prstGeom prst="rect">
            <a:avLst/>
          </a:prstGeom>
          <a:ln w="0">
            <a:noFill/>
          </a:ln>
        </p:spPr>
      </p:pic>
      <p:grpSp>
        <p:nvGrpSpPr>
          <p:cNvPr id="337" name="Groupe 181"/>
          <p:cNvGrpSpPr/>
          <p:nvPr/>
        </p:nvGrpSpPr>
        <p:grpSpPr>
          <a:xfrm>
            <a:off x="588331" y="5028730"/>
            <a:ext cx="2215879" cy="627218"/>
            <a:chOff x="108720" y="4527720"/>
            <a:chExt cx="2279160" cy="718920"/>
          </a:xfrm>
          <a:solidFill>
            <a:srgbClr val="199A10"/>
          </a:solidFill>
        </p:grpSpPr>
        <p:sp>
          <p:nvSpPr>
            <p:cNvPr id="338" name="Rectangle 178"/>
            <p:cNvSpPr/>
            <p:nvPr/>
          </p:nvSpPr>
          <p:spPr>
            <a:xfrm>
              <a:off x="108720" y="4527720"/>
              <a:ext cx="2279160" cy="718920"/>
            </a:xfrm>
            <a:prstGeom prst="rect">
              <a:avLst/>
            </a:prstGeom>
            <a:grp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339" name="Image 177"/>
            <p:cNvPicPr/>
            <p:nvPr/>
          </p:nvPicPr>
          <p:blipFill>
            <a:blip r:embed="rId9"/>
            <a:stretch/>
          </p:blipFill>
          <p:spPr>
            <a:xfrm>
              <a:off x="1022760" y="4639680"/>
              <a:ext cx="549360" cy="503640"/>
            </a:xfrm>
            <a:prstGeom prst="rect">
              <a:avLst/>
            </a:prstGeom>
            <a:grpFill/>
            <a:ln w="0">
              <a:noFill/>
            </a:ln>
          </p:spPr>
        </p:pic>
        <p:sp>
          <p:nvSpPr>
            <p:cNvPr id="340" name="ZoneTexte 179"/>
            <p:cNvSpPr/>
            <p:nvPr/>
          </p:nvSpPr>
          <p:spPr>
            <a:xfrm>
              <a:off x="116599" y="4656991"/>
              <a:ext cx="906161" cy="430899"/>
            </a:xfrm>
            <a:prstGeom prst="rect">
              <a:avLst/>
            </a:prstGeom>
            <a:grp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67500" tIns="33750" rIns="67500" bIns="337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000" b="1" spc="-1" dirty="0">
                  <a:solidFill>
                    <a:srgbClr val="FFFFFF"/>
                  </a:solidFill>
                  <a:latin typeface="Calibri"/>
                  <a:ea typeface="DejaVu Sans"/>
                </a:rPr>
                <a:t>Département Indre et Loire</a:t>
              </a:r>
              <a:endParaRPr lang="fr-FR" sz="1000" b="1" spc="-1" dirty="0">
                <a:latin typeface="Arial"/>
              </a:endParaRPr>
            </a:p>
          </p:txBody>
        </p:sp>
        <p:pic>
          <p:nvPicPr>
            <p:cNvPr id="341" name="Image 180"/>
            <p:cNvPicPr/>
            <p:nvPr/>
          </p:nvPicPr>
          <p:blipFill>
            <a:blip r:embed="rId10"/>
            <a:stretch/>
          </p:blipFill>
          <p:spPr>
            <a:xfrm>
              <a:off x="1705320" y="4639680"/>
              <a:ext cx="551160" cy="505440"/>
            </a:xfrm>
            <a:prstGeom prst="rect">
              <a:avLst/>
            </a:prstGeom>
            <a:grpFill/>
            <a:ln w="0">
              <a:noFill/>
            </a:ln>
          </p:spPr>
        </p:pic>
      </p:grpSp>
      <p:grpSp>
        <p:nvGrpSpPr>
          <p:cNvPr id="342" name="Groupe 195"/>
          <p:cNvGrpSpPr/>
          <p:nvPr/>
        </p:nvGrpSpPr>
        <p:grpSpPr>
          <a:xfrm>
            <a:off x="6448105" y="1037961"/>
            <a:ext cx="2225320" cy="632377"/>
            <a:chOff x="6201000" y="1676520"/>
            <a:chExt cx="2248560" cy="656640"/>
          </a:xfrm>
        </p:grpSpPr>
        <p:sp>
          <p:nvSpPr>
            <p:cNvPr id="343" name="Rectangle 191"/>
            <p:cNvSpPr/>
            <p:nvPr/>
          </p:nvSpPr>
          <p:spPr>
            <a:xfrm>
              <a:off x="6201000" y="1676520"/>
              <a:ext cx="2248560" cy="656640"/>
            </a:xfrm>
            <a:prstGeom prst="rect">
              <a:avLst/>
            </a:prstGeom>
            <a:solidFill>
              <a:srgbClr val="199A10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4" name="ZoneTexte 192"/>
            <p:cNvSpPr/>
            <p:nvPr/>
          </p:nvSpPr>
          <p:spPr>
            <a:xfrm>
              <a:off x="6233400" y="1815840"/>
              <a:ext cx="936360" cy="406339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7500" tIns="33750" rIns="67500" bIns="337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050" b="1" spc="-1" dirty="0">
                  <a:solidFill>
                    <a:schemeClr val="bg1"/>
                  </a:solidFill>
                  <a:latin typeface="Calibri"/>
                  <a:ea typeface="DejaVu Sans"/>
                </a:rPr>
                <a:t>Département Loiret</a:t>
              </a:r>
              <a:endParaRPr lang="fr-FR" sz="1050" b="1" spc="-1" dirty="0">
                <a:solidFill>
                  <a:schemeClr val="bg1"/>
                </a:solidFill>
                <a:latin typeface="Arial"/>
              </a:endParaRPr>
            </a:p>
          </p:txBody>
        </p:sp>
        <p:pic>
          <p:nvPicPr>
            <p:cNvPr id="345" name="Image 193"/>
            <p:cNvPicPr/>
            <p:nvPr/>
          </p:nvPicPr>
          <p:blipFill>
            <a:blip r:embed="rId11"/>
            <a:stretch/>
          </p:blipFill>
          <p:spPr>
            <a:xfrm>
              <a:off x="7167600" y="1763640"/>
              <a:ext cx="524160" cy="486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46" name="Image 194"/>
            <p:cNvPicPr/>
            <p:nvPr/>
          </p:nvPicPr>
          <p:blipFill>
            <a:blip r:embed="rId12"/>
            <a:stretch/>
          </p:blipFill>
          <p:spPr>
            <a:xfrm>
              <a:off x="7835400" y="1763640"/>
              <a:ext cx="486360" cy="486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47" name="ZoneTexte 66"/>
          <p:cNvSpPr/>
          <p:nvPr/>
        </p:nvSpPr>
        <p:spPr>
          <a:xfrm>
            <a:off x="173010" y="3285628"/>
            <a:ext cx="1868742" cy="2297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50" b="1" spc="-1" dirty="0">
                <a:solidFill>
                  <a:srgbClr val="000000"/>
                </a:solidFill>
                <a:latin typeface="Calibri"/>
                <a:ea typeface="DejaVu Sans"/>
              </a:rPr>
              <a:t>CC Touraine Ouest Val de Loire</a:t>
            </a:r>
            <a:endParaRPr lang="fr-FR" sz="1050" b="1" spc="-1" dirty="0">
              <a:latin typeface="Arial"/>
            </a:endParaRPr>
          </a:p>
        </p:txBody>
      </p:sp>
      <p:sp>
        <p:nvSpPr>
          <p:cNvPr id="348" name="Connecteur droit 67"/>
          <p:cNvSpPr/>
          <p:nvPr/>
        </p:nvSpPr>
        <p:spPr>
          <a:xfrm>
            <a:off x="1999620" y="3432355"/>
            <a:ext cx="554223" cy="211866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9" name="ZoneTexte 39_0"/>
          <p:cNvSpPr/>
          <p:nvPr/>
        </p:nvSpPr>
        <p:spPr>
          <a:xfrm>
            <a:off x="5986327" y="2245994"/>
            <a:ext cx="888030" cy="55290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050" b="1" spc="-1" dirty="0">
                <a:solidFill>
                  <a:srgbClr val="000000"/>
                </a:solidFill>
                <a:latin typeface="Calibri"/>
                <a:ea typeface="DejaVu Sans"/>
              </a:rPr>
              <a:t>PETR Gâtinais montargois</a:t>
            </a:r>
            <a:endParaRPr lang="fr-FR" sz="1050" b="1" spc="-1" dirty="0">
              <a:latin typeface="Arial"/>
            </a:endParaRPr>
          </a:p>
        </p:txBody>
      </p:sp>
      <p:sp>
        <p:nvSpPr>
          <p:cNvPr id="73" name="Connecteur droit 75"/>
          <p:cNvSpPr/>
          <p:nvPr/>
        </p:nvSpPr>
        <p:spPr>
          <a:xfrm flipV="1">
            <a:off x="1760679" y="4190233"/>
            <a:ext cx="898755" cy="126130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" name="Imag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0320" y="4316363"/>
            <a:ext cx="2070089" cy="981965"/>
          </a:xfrm>
          <a:prstGeom prst="rect">
            <a:avLst/>
          </a:prstGeom>
        </p:spPr>
      </p:pic>
      <p:sp>
        <p:nvSpPr>
          <p:cNvPr id="63" name="ZoneTexte 128">
            <a:extLst>
              <a:ext uri="{FF2B5EF4-FFF2-40B4-BE49-F238E27FC236}">
                <a16:creationId xmlns:a16="http://schemas.microsoft.com/office/drawing/2014/main" id="{B3D3C6A3-0529-4F53-873A-9E24497A0714}"/>
              </a:ext>
            </a:extLst>
          </p:cNvPr>
          <p:cNvSpPr/>
          <p:nvPr/>
        </p:nvSpPr>
        <p:spPr>
          <a:xfrm>
            <a:off x="6345347" y="4791711"/>
            <a:ext cx="690367" cy="55290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50" b="1" spc="-1" dirty="0">
                <a:solidFill>
                  <a:srgbClr val="000000"/>
                </a:solidFill>
                <a:latin typeface="Calibri"/>
                <a:ea typeface="DejaVu Sans"/>
              </a:rPr>
              <a:t>Pays Loire val d’Aubois</a:t>
            </a:r>
            <a:endParaRPr lang="fr-FR" sz="1050" b="1" spc="-1" dirty="0">
              <a:latin typeface="Arial"/>
            </a:endParaRPr>
          </a:p>
        </p:txBody>
      </p:sp>
      <p:sp>
        <p:nvSpPr>
          <p:cNvPr id="64" name="Connecteur droit 67">
            <a:extLst>
              <a:ext uri="{FF2B5EF4-FFF2-40B4-BE49-F238E27FC236}">
                <a16:creationId xmlns:a16="http://schemas.microsoft.com/office/drawing/2014/main" id="{F55871DE-C0CF-4A29-BC51-353B35D1C8A5}"/>
              </a:ext>
            </a:extLst>
          </p:cNvPr>
          <p:cNvSpPr/>
          <p:nvPr/>
        </p:nvSpPr>
        <p:spPr>
          <a:xfrm>
            <a:off x="3379694" y="1269137"/>
            <a:ext cx="158968" cy="233275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789476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211D66F-88FE-43FA-B971-786C7353FB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t="3761" r="36156"/>
          <a:stretch/>
        </p:blipFill>
        <p:spPr>
          <a:xfrm>
            <a:off x="1927127" y="81208"/>
            <a:ext cx="5225891" cy="6586399"/>
          </a:xfrm>
          <a:prstGeom prst="rect">
            <a:avLst/>
          </a:prstGeom>
        </p:spPr>
      </p:pic>
      <p:sp>
        <p:nvSpPr>
          <p:cNvPr id="281" name="Titre 2"/>
          <p:cNvSpPr/>
          <p:nvPr/>
        </p:nvSpPr>
        <p:spPr>
          <a:xfrm>
            <a:off x="-4090450" y="1203999"/>
            <a:ext cx="4082506" cy="4991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400" spc="-1" dirty="0">
                <a:solidFill>
                  <a:srgbClr val="000000"/>
                </a:solidFill>
                <a:latin typeface="Calibri"/>
                <a:ea typeface="DejaVu Sans"/>
              </a:rPr>
              <a:t>Dynamique des structures en 2020</a:t>
            </a:r>
            <a:endParaRPr lang="fr-FR" sz="2400" spc="-1" dirty="0">
              <a:latin typeface="Arial"/>
            </a:endParaRPr>
          </a:p>
        </p:txBody>
      </p:sp>
      <p:pic>
        <p:nvPicPr>
          <p:cNvPr id="282" name="Image 5"/>
          <p:cNvPicPr/>
          <p:nvPr/>
        </p:nvPicPr>
        <p:blipFill>
          <a:blip r:embed="rId4"/>
          <a:stretch/>
        </p:blipFill>
        <p:spPr>
          <a:xfrm>
            <a:off x="-2576002" y="2095334"/>
            <a:ext cx="2435265" cy="1921051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84" name="Espace réservé du contenu 7"/>
          <p:cNvGraphicFramePr/>
          <p:nvPr/>
        </p:nvGraphicFramePr>
        <p:xfrm>
          <a:off x="9467317" y="1301985"/>
          <a:ext cx="2627100" cy="2228615"/>
        </p:xfrm>
        <a:graphic>
          <a:graphicData uri="http://schemas.openxmlformats.org/drawingml/2006/table">
            <a:tbl>
              <a:tblPr/>
              <a:tblGrid>
                <a:gridCol w="759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7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# de territoires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R w="12240">
                      <a:solidFill>
                        <a:srgbClr val="000000"/>
                      </a:solidFill>
                    </a:lnR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Labellisation des PAT en 2021</a:t>
                      </a:r>
                      <a:endParaRPr lang="fr-FR" sz="12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0" strike="noStrike" spc="-1" dirty="0">
                          <a:latin typeface="Arial"/>
                        </a:rPr>
                        <a:t>6</a:t>
                      </a:r>
                    </a:p>
                  </a:txBody>
                  <a:tcPr marL="68580" marR="68580" marT="34290" marB="3429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Pas de labellisation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102870" marR="102870" marT="34290" marB="3429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6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En cours de labellisation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102870" marR="102870" marT="34290" marB="3429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4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Labellisé</a:t>
                      </a:r>
                      <a:r>
                        <a:rPr lang="fr-FR" sz="1100" b="0" strike="noStrike" spc="-1" baseline="0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PAT niveau 1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102870" marR="102870" marT="34290" marB="3429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Labellisé PAT niveau 2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102870" marR="102870" marT="34290" marB="3429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3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Total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85" name="ZoneTexte 11"/>
          <p:cNvSpPr/>
          <p:nvPr/>
        </p:nvSpPr>
        <p:spPr>
          <a:xfrm>
            <a:off x="2474443" y="1292658"/>
            <a:ext cx="1284048" cy="2374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100" b="1" spc="-1" dirty="0">
                <a:latin typeface="Calibri"/>
                <a:ea typeface="DejaVu Sans"/>
              </a:rPr>
              <a:t>PNR du Perche</a:t>
            </a:r>
            <a:endParaRPr lang="fr-FR" sz="1100" b="1" spc="-1" dirty="0">
              <a:latin typeface="Arial"/>
            </a:endParaRPr>
          </a:p>
        </p:txBody>
      </p:sp>
      <p:sp>
        <p:nvSpPr>
          <p:cNvPr id="294" name="ZoneTexte 35"/>
          <p:cNvSpPr/>
          <p:nvPr/>
        </p:nvSpPr>
        <p:spPr>
          <a:xfrm>
            <a:off x="3000517" y="2667797"/>
            <a:ext cx="1041086" cy="4374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200" b="1" spc="-1" dirty="0">
                <a:solidFill>
                  <a:srgbClr val="000000"/>
                </a:solidFill>
                <a:latin typeface="Calibri"/>
                <a:ea typeface="DejaVu Sans"/>
              </a:rPr>
              <a:t>Pays Vendômois</a:t>
            </a:r>
            <a:endParaRPr lang="fr-FR" sz="1200" b="1" spc="-1" dirty="0">
              <a:latin typeface="Arial"/>
            </a:endParaRPr>
          </a:p>
        </p:txBody>
      </p:sp>
      <p:sp>
        <p:nvSpPr>
          <p:cNvPr id="295" name="ZoneTexte 36"/>
          <p:cNvSpPr/>
          <p:nvPr/>
        </p:nvSpPr>
        <p:spPr>
          <a:xfrm>
            <a:off x="3676065" y="3210254"/>
            <a:ext cx="852569" cy="4374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200" b="1" spc="-1" dirty="0">
                <a:latin typeface="Calibri"/>
                <a:ea typeface="DejaVu Sans"/>
              </a:rPr>
              <a:t>Pays des Châteaux</a:t>
            </a:r>
            <a:endParaRPr lang="fr-FR" sz="1200" b="1" spc="-1" dirty="0">
              <a:latin typeface="Arial"/>
            </a:endParaRPr>
          </a:p>
        </p:txBody>
      </p:sp>
      <p:sp>
        <p:nvSpPr>
          <p:cNvPr id="297" name="ZoneTexte 38"/>
          <p:cNvSpPr/>
          <p:nvPr/>
        </p:nvSpPr>
        <p:spPr>
          <a:xfrm>
            <a:off x="3629824" y="3907603"/>
            <a:ext cx="1407021" cy="3759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000" b="1" spc="-1" dirty="0">
                <a:solidFill>
                  <a:srgbClr val="000000"/>
                </a:solidFill>
                <a:latin typeface="Calibri"/>
                <a:ea typeface="DejaVu Sans"/>
              </a:rPr>
              <a:t>Pays Vallée du Cher et du </a:t>
            </a:r>
            <a:r>
              <a:rPr lang="fr-FR" sz="1000" b="1" spc="-1" dirty="0" err="1">
                <a:solidFill>
                  <a:srgbClr val="000000"/>
                </a:solidFill>
                <a:latin typeface="Calibri"/>
                <a:ea typeface="DejaVu Sans"/>
              </a:rPr>
              <a:t>Romorantinais</a:t>
            </a:r>
            <a:endParaRPr lang="fr-FR" sz="1000" b="1" spc="-1" dirty="0">
              <a:latin typeface="Arial"/>
            </a:endParaRPr>
          </a:p>
        </p:txBody>
      </p:sp>
      <p:sp>
        <p:nvSpPr>
          <p:cNvPr id="298" name="ZoneTexte 40"/>
          <p:cNvSpPr/>
          <p:nvPr/>
        </p:nvSpPr>
        <p:spPr>
          <a:xfrm>
            <a:off x="5150349" y="2520641"/>
            <a:ext cx="756873" cy="8376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000" b="1" spc="-1" dirty="0">
                <a:latin typeface="Calibri"/>
                <a:ea typeface="DejaVu Sans"/>
              </a:rPr>
              <a:t>PETR </a:t>
            </a:r>
          </a:p>
          <a:p>
            <a:pPr algn="ctr">
              <a:lnSpc>
                <a:spcPct val="100000"/>
              </a:lnSpc>
            </a:pPr>
            <a:r>
              <a:rPr lang="fr-FR" sz="1000" b="1" spc="-1" dirty="0">
                <a:latin typeface="Calibri"/>
                <a:ea typeface="DejaVu Sans"/>
              </a:rPr>
              <a:t>Forêt d’Orléans    Loire  </a:t>
            </a:r>
            <a:r>
              <a:rPr lang="fr-FR" sz="1000" b="1" spc="-1" dirty="0">
                <a:latin typeface="Calibri"/>
              </a:rPr>
              <a:t>   Sologne</a:t>
            </a:r>
            <a:r>
              <a:rPr lang="fr-FR" sz="1000" b="1" spc="-1" dirty="0">
                <a:latin typeface="Calibri"/>
                <a:ea typeface="DejaVu Sans"/>
              </a:rPr>
              <a:t> </a:t>
            </a:r>
            <a:endParaRPr lang="fr-FR" sz="1000" b="1" spc="-1" dirty="0">
              <a:latin typeface="Arial"/>
            </a:endParaRPr>
          </a:p>
        </p:txBody>
      </p:sp>
      <p:sp>
        <p:nvSpPr>
          <p:cNvPr id="299" name="ZoneTexte 41"/>
          <p:cNvSpPr/>
          <p:nvPr/>
        </p:nvSpPr>
        <p:spPr>
          <a:xfrm>
            <a:off x="5029484" y="1232276"/>
            <a:ext cx="877875" cy="4067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100" b="1" spc="-1" dirty="0">
                <a:solidFill>
                  <a:srgbClr val="000000"/>
                </a:solidFill>
                <a:latin typeface="Calibri"/>
                <a:ea typeface="DejaVu Sans"/>
              </a:rPr>
              <a:t>Orléans Métropole</a:t>
            </a:r>
            <a:endParaRPr lang="fr-FR" sz="1100" b="1" spc="-1" dirty="0">
              <a:latin typeface="Arial"/>
            </a:endParaRPr>
          </a:p>
        </p:txBody>
      </p:sp>
      <p:sp>
        <p:nvSpPr>
          <p:cNvPr id="300" name="Connecteur droit 42"/>
          <p:cNvSpPr/>
          <p:nvPr/>
        </p:nvSpPr>
        <p:spPr>
          <a:xfrm flipH="1">
            <a:off x="4929226" y="1638989"/>
            <a:ext cx="425430" cy="1161460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5" name="ZoneTexte 65"/>
          <p:cNvSpPr/>
          <p:nvPr/>
        </p:nvSpPr>
        <p:spPr>
          <a:xfrm>
            <a:off x="5867195" y="3168322"/>
            <a:ext cx="719010" cy="4067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100" b="1" spc="-1" dirty="0">
                <a:latin typeface="Calibri"/>
                <a:ea typeface="DejaVu Sans"/>
              </a:rPr>
              <a:t>Pays du  Giennois</a:t>
            </a:r>
            <a:endParaRPr lang="fr-FR" sz="1100" b="1" spc="-1" dirty="0">
              <a:latin typeface="Arial"/>
            </a:endParaRPr>
          </a:p>
        </p:txBody>
      </p:sp>
      <p:sp>
        <p:nvSpPr>
          <p:cNvPr id="308" name="ZoneTexte 74"/>
          <p:cNvSpPr/>
          <p:nvPr/>
        </p:nvSpPr>
        <p:spPr>
          <a:xfrm>
            <a:off x="242085" y="3389119"/>
            <a:ext cx="2048959" cy="2374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100" b="1" spc="-1" dirty="0">
                <a:solidFill>
                  <a:srgbClr val="000000"/>
                </a:solidFill>
                <a:latin typeface="Calibri"/>
                <a:ea typeface="DejaVu Sans"/>
              </a:rPr>
              <a:t>Tours Métropole Val de Loire</a:t>
            </a:r>
            <a:endParaRPr lang="fr-FR" sz="1100" b="1" spc="-1" dirty="0">
              <a:latin typeface="Arial"/>
            </a:endParaRPr>
          </a:p>
        </p:txBody>
      </p:sp>
      <p:sp>
        <p:nvSpPr>
          <p:cNvPr id="309" name="Connecteur droit 75"/>
          <p:cNvSpPr/>
          <p:nvPr/>
        </p:nvSpPr>
        <p:spPr>
          <a:xfrm>
            <a:off x="1927127" y="3652616"/>
            <a:ext cx="983062" cy="230643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0" name="ZoneTexte 79"/>
          <p:cNvSpPr/>
          <p:nvPr/>
        </p:nvSpPr>
        <p:spPr>
          <a:xfrm>
            <a:off x="250277" y="2412018"/>
            <a:ext cx="3036515" cy="2374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100" b="1" spc="-1" dirty="0">
                <a:solidFill>
                  <a:srgbClr val="000000"/>
                </a:solidFill>
                <a:latin typeface="Calibri"/>
                <a:ea typeface="DejaVu Sans"/>
              </a:rPr>
              <a:t>CC  Touraine Est Vallée  + CC du Val d’Amboise</a:t>
            </a:r>
            <a:endParaRPr lang="fr-FR" sz="1100" b="1" spc="-1" dirty="0">
              <a:latin typeface="Arial"/>
            </a:endParaRPr>
          </a:p>
        </p:txBody>
      </p:sp>
      <p:sp>
        <p:nvSpPr>
          <p:cNvPr id="311" name="Connecteur droit 81"/>
          <p:cNvSpPr/>
          <p:nvPr/>
        </p:nvSpPr>
        <p:spPr>
          <a:xfrm>
            <a:off x="2553843" y="2660919"/>
            <a:ext cx="719583" cy="1133769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9" name="ZoneTexte 121"/>
          <p:cNvSpPr/>
          <p:nvPr/>
        </p:nvSpPr>
        <p:spPr>
          <a:xfrm>
            <a:off x="2838754" y="4354464"/>
            <a:ext cx="939114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200" b="1" spc="-1" dirty="0">
                <a:latin typeface="Calibri"/>
                <a:ea typeface="DejaVu Sans"/>
              </a:rPr>
              <a:t>CC </a:t>
            </a:r>
            <a:endParaRPr lang="fr-FR" sz="1200" b="1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b="1" spc="-1" dirty="0">
                <a:latin typeface="Calibri"/>
                <a:ea typeface="DejaVu Sans"/>
              </a:rPr>
              <a:t> Loches Sud Touraine</a:t>
            </a:r>
            <a:endParaRPr lang="fr-FR" sz="1200" b="1" spc="-1" dirty="0">
              <a:latin typeface="Arial"/>
            </a:endParaRPr>
          </a:p>
        </p:txBody>
      </p:sp>
      <p:sp>
        <p:nvSpPr>
          <p:cNvPr id="320" name="ZoneTexte 122"/>
          <p:cNvSpPr/>
          <p:nvPr/>
        </p:nvSpPr>
        <p:spPr>
          <a:xfrm>
            <a:off x="5090385" y="4165623"/>
            <a:ext cx="1238587" cy="50674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50" b="1" spc="-1" dirty="0">
                <a:solidFill>
                  <a:srgbClr val="000000"/>
                </a:solidFill>
                <a:latin typeface="Calibri"/>
                <a:ea typeface="DejaVu Sans"/>
              </a:rPr>
              <a:t>PETR Centre Cher</a:t>
            </a:r>
            <a:endParaRPr lang="fr-FR" sz="1050" b="1" spc="-1" dirty="0">
              <a:latin typeface="Arial"/>
            </a:endParaRPr>
          </a:p>
        </p:txBody>
      </p:sp>
      <p:sp>
        <p:nvSpPr>
          <p:cNvPr id="326" name="ZoneTexte 128"/>
          <p:cNvSpPr/>
          <p:nvPr/>
        </p:nvSpPr>
        <p:spPr>
          <a:xfrm>
            <a:off x="6896259" y="4630882"/>
            <a:ext cx="1641780" cy="4067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100" b="1" spc="-1" dirty="0">
                <a:solidFill>
                  <a:srgbClr val="000000"/>
                </a:solidFill>
                <a:latin typeface="Calibri"/>
                <a:ea typeface="DejaVu Sans"/>
              </a:rPr>
              <a:t>Pays d’Issoudun et de Champagne Berrichonne</a:t>
            </a:r>
            <a:endParaRPr lang="fr-FR" sz="1100" b="1" spc="-1" dirty="0">
              <a:latin typeface="Arial"/>
            </a:endParaRPr>
          </a:p>
        </p:txBody>
      </p:sp>
      <p:sp>
        <p:nvSpPr>
          <p:cNvPr id="327" name="Connecteur droit 129"/>
          <p:cNvSpPr/>
          <p:nvPr/>
        </p:nvSpPr>
        <p:spPr>
          <a:xfrm flipH="1">
            <a:off x="4929225" y="4830060"/>
            <a:ext cx="2000764" cy="19567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ZoneTexte 133"/>
          <p:cNvSpPr/>
          <p:nvPr/>
        </p:nvSpPr>
        <p:spPr>
          <a:xfrm>
            <a:off x="3541648" y="6418984"/>
            <a:ext cx="2199794" cy="2374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100" b="1" spc="-1" dirty="0">
                <a:solidFill>
                  <a:srgbClr val="000000"/>
                </a:solidFill>
                <a:latin typeface="Calibri"/>
                <a:ea typeface="DejaVu Sans"/>
              </a:rPr>
              <a:t>CC Eguzon-Argenton -Val de Creuse</a:t>
            </a:r>
            <a:endParaRPr lang="fr-FR" sz="1100" b="1" spc="-1" dirty="0">
              <a:latin typeface="Arial"/>
            </a:endParaRPr>
          </a:p>
        </p:txBody>
      </p:sp>
      <p:sp>
        <p:nvSpPr>
          <p:cNvPr id="329" name="Connecteur droit 134"/>
          <p:cNvSpPr/>
          <p:nvPr/>
        </p:nvSpPr>
        <p:spPr>
          <a:xfrm flipV="1">
            <a:off x="4327790" y="5820814"/>
            <a:ext cx="31645" cy="598169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2" name="ZoneTexte 141"/>
          <p:cNvSpPr/>
          <p:nvPr/>
        </p:nvSpPr>
        <p:spPr>
          <a:xfrm>
            <a:off x="3236618" y="5465577"/>
            <a:ext cx="1116411" cy="4374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200" b="1" spc="-1" dirty="0">
                <a:solidFill>
                  <a:srgbClr val="000000"/>
                </a:solidFill>
                <a:latin typeface="Calibri"/>
                <a:ea typeface="DejaVu Sans"/>
              </a:rPr>
              <a:t>PNR de la Brenne</a:t>
            </a:r>
            <a:endParaRPr lang="fr-FR" sz="1200" b="1" spc="-1" dirty="0">
              <a:latin typeface="Arial"/>
            </a:endParaRPr>
          </a:p>
        </p:txBody>
      </p:sp>
      <p:sp>
        <p:nvSpPr>
          <p:cNvPr id="333" name="ZoneTexte 142"/>
          <p:cNvSpPr/>
          <p:nvPr/>
        </p:nvSpPr>
        <p:spPr>
          <a:xfrm>
            <a:off x="3972204" y="4858263"/>
            <a:ext cx="990687" cy="7683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z="14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50" b="1" spc="-1" dirty="0">
                <a:solidFill>
                  <a:srgbClr val="000000"/>
                </a:solidFill>
                <a:latin typeface="Calibri"/>
                <a:ea typeface="DejaVu Sans"/>
              </a:rPr>
              <a:t>Pays Castelroussin        Val de l’Indre</a:t>
            </a:r>
            <a:endParaRPr lang="fr-FR" sz="1050" b="1" spc="-1" dirty="0">
              <a:latin typeface="Arial"/>
            </a:endParaRPr>
          </a:p>
        </p:txBody>
      </p:sp>
      <p:pic>
        <p:nvPicPr>
          <p:cNvPr id="334" name="Image 145"/>
          <p:cNvPicPr/>
          <p:nvPr/>
        </p:nvPicPr>
        <p:blipFill>
          <a:blip r:embed="rId5"/>
          <a:stretch/>
        </p:blipFill>
        <p:spPr>
          <a:xfrm>
            <a:off x="-795591" y="5667153"/>
            <a:ext cx="444690" cy="434160"/>
          </a:xfrm>
          <a:prstGeom prst="rect">
            <a:avLst/>
          </a:prstGeom>
          <a:ln w="0">
            <a:noFill/>
          </a:ln>
        </p:spPr>
      </p:pic>
      <p:pic>
        <p:nvPicPr>
          <p:cNvPr id="335" name="Image 146" descr="Une image contenant extérieur, signe, assis, dessin&#10;&#10;Description générée automatiquement"/>
          <p:cNvPicPr/>
          <p:nvPr/>
        </p:nvPicPr>
        <p:blipFill>
          <a:blip r:embed="rId6"/>
          <a:stretch/>
        </p:blipFill>
        <p:spPr>
          <a:xfrm>
            <a:off x="-1022337" y="4725000"/>
            <a:ext cx="423630" cy="400680"/>
          </a:xfrm>
          <a:prstGeom prst="rect">
            <a:avLst/>
          </a:prstGeom>
          <a:ln w="0">
            <a:noFill/>
          </a:ln>
        </p:spPr>
      </p:pic>
      <p:pic>
        <p:nvPicPr>
          <p:cNvPr id="336" name="Picture 2" descr="Afficher l'image d'origine"/>
          <p:cNvPicPr/>
          <p:nvPr/>
        </p:nvPicPr>
        <p:blipFill>
          <a:blip r:embed="rId7"/>
          <a:stretch/>
        </p:blipFill>
        <p:spPr>
          <a:xfrm>
            <a:off x="-1967473" y="5408324"/>
            <a:ext cx="638550" cy="408780"/>
          </a:xfrm>
          <a:prstGeom prst="rect">
            <a:avLst/>
          </a:prstGeom>
          <a:ln w="0">
            <a:noFill/>
          </a:ln>
        </p:spPr>
      </p:pic>
      <p:grpSp>
        <p:nvGrpSpPr>
          <p:cNvPr id="342" name="Groupe 195"/>
          <p:cNvGrpSpPr/>
          <p:nvPr/>
        </p:nvGrpSpPr>
        <p:grpSpPr>
          <a:xfrm>
            <a:off x="6230496" y="1466877"/>
            <a:ext cx="2225320" cy="632377"/>
            <a:chOff x="6201000" y="1676520"/>
            <a:chExt cx="2248560" cy="656640"/>
          </a:xfrm>
        </p:grpSpPr>
        <p:sp>
          <p:nvSpPr>
            <p:cNvPr id="343" name="Rectangle 191"/>
            <p:cNvSpPr/>
            <p:nvPr/>
          </p:nvSpPr>
          <p:spPr>
            <a:xfrm>
              <a:off x="6201000" y="1676520"/>
              <a:ext cx="2248560" cy="656640"/>
            </a:xfrm>
            <a:prstGeom prst="rect">
              <a:avLst/>
            </a:prstGeom>
            <a:solidFill>
              <a:srgbClr val="84E742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4" name="ZoneTexte 192"/>
            <p:cNvSpPr/>
            <p:nvPr/>
          </p:nvSpPr>
          <p:spPr>
            <a:xfrm>
              <a:off x="6234329" y="1855236"/>
              <a:ext cx="936360" cy="24654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7500" tIns="33750" rIns="67500" bIns="337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100" b="1" spc="-1" dirty="0">
                  <a:latin typeface="Calibri"/>
                  <a:ea typeface="DejaVu Sans"/>
                </a:rPr>
                <a:t>PAT du Loiret</a:t>
              </a:r>
              <a:endParaRPr lang="fr-FR" sz="1100" b="1" spc="-1" dirty="0">
                <a:latin typeface="Arial"/>
              </a:endParaRPr>
            </a:p>
          </p:txBody>
        </p:sp>
        <p:pic>
          <p:nvPicPr>
            <p:cNvPr id="345" name="Image 193"/>
            <p:cNvPicPr/>
            <p:nvPr/>
          </p:nvPicPr>
          <p:blipFill>
            <a:blip r:embed="rId8"/>
            <a:stretch/>
          </p:blipFill>
          <p:spPr>
            <a:xfrm>
              <a:off x="7167600" y="1763640"/>
              <a:ext cx="524160" cy="486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46" name="Image 194"/>
            <p:cNvPicPr/>
            <p:nvPr/>
          </p:nvPicPr>
          <p:blipFill>
            <a:blip r:embed="rId9"/>
            <a:stretch/>
          </p:blipFill>
          <p:spPr>
            <a:xfrm>
              <a:off x="7835400" y="1763640"/>
              <a:ext cx="486360" cy="486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49" name="ZoneTexte 39_0"/>
          <p:cNvSpPr/>
          <p:nvPr/>
        </p:nvSpPr>
        <p:spPr>
          <a:xfrm>
            <a:off x="5741442" y="2493345"/>
            <a:ext cx="1088536" cy="4067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100" b="1" spc="-1" dirty="0">
                <a:solidFill>
                  <a:srgbClr val="000000"/>
                </a:solidFill>
                <a:latin typeface="Calibri"/>
                <a:ea typeface="DejaVu Sans"/>
              </a:rPr>
              <a:t>PETR Gâtinais montargois</a:t>
            </a:r>
            <a:endParaRPr lang="fr-FR" sz="1100" b="1" spc="-1" dirty="0">
              <a:latin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0320" y="4316363"/>
            <a:ext cx="2070089" cy="981965"/>
          </a:xfrm>
          <a:prstGeom prst="rect">
            <a:avLst/>
          </a:prstGeom>
        </p:spPr>
      </p:pic>
      <p:sp>
        <p:nvSpPr>
          <p:cNvPr id="59" name="Connecteur droit 93">
            <a:extLst>
              <a:ext uri="{FF2B5EF4-FFF2-40B4-BE49-F238E27FC236}">
                <a16:creationId xmlns:a16="http://schemas.microsoft.com/office/drawing/2014/main" id="{458EC16E-1228-4885-9FFF-A5AE1400B48C}"/>
              </a:ext>
            </a:extLst>
          </p:cNvPr>
          <p:cNvSpPr/>
          <p:nvPr/>
        </p:nvSpPr>
        <p:spPr>
          <a:xfrm>
            <a:off x="3325497" y="1525062"/>
            <a:ext cx="207854" cy="229742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65" name="Groupe 181">
            <a:extLst>
              <a:ext uri="{FF2B5EF4-FFF2-40B4-BE49-F238E27FC236}">
                <a16:creationId xmlns:a16="http://schemas.microsoft.com/office/drawing/2014/main" id="{5AE55512-B0A4-49C3-B2CA-249F8E4E5D3D}"/>
              </a:ext>
            </a:extLst>
          </p:cNvPr>
          <p:cNvGrpSpPr/>
          <p:nvPr/>
        </p:nvGrpSpPr>
        <p:grpSpPr>
          <a:xfrm>
            <a:off x="441499" y="5289984"/>
            <a:ext cx="2525526" cy="785652"/>
            <a:chOff x="108720" y="4527720"/>
            <a:chExt cx="2279160" cy="718920"/>
          </a:xfrm>
          <a:solidFill>
            <a:srgbClr val="199A10"/>
          </a:solidFill>
        </p:grpSpPr>
        <p:sp>
          <p:nvSpPr>
            <p:cNvPr id="66" name="Rectangle 178">
              <a:extLst>
                <a:ext uri="{FF2B5EF4-FFF2-40B4-BE49-F238E27FC236}">
                  <a16:creationId xmlns:a16="http://schemas.microsoft.com/office/drawing/2014/main" id="{FE9C10AF-E043-4A57-A350-6F0023E3F0E1}"/>
                </a:ext>
              </a:extLst>
            </p:cNvPr>
            <p:cNvSpPr/>
            <p:nvPr/>
          </p:nvSpPr>
          <p:spPr>
            <a:xfrm>
              <a:off x="108720" y="4527720"/>
              <a:ext cx="2279160" cy="71892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67" name="Image 177">
              <a:extLst>
                <a:ext uri="{FF2B5EF4-FFF2-40B4-BE49-F238E27FC236}">
                  <a16:creationId xmlns:a16="http://schemas.microsoft.com/office/drawing/2014/main" id="{3B263CAE-4190-4F55-A28F-4CA11A3DDEA9}"/>
                </a:ext>
              </a:extLst>
            </p:cNvPr>
            <p:cNvPicPr/>
            <p:nvPr/>
          </p:nvPicPr>
          <p:blipFill>
            <a:blip r:embed="rId11"/>
            <a:stretch/>
          </p:blipFill>
          <p:spPr>
            <a:xfrm>
              <a:off x="1088251" y="4639680"/>
              <a:ext cx="549360" cy="503640"/>
            </a:xfrm>
            <a:prstGeom prst="rect">
              <a:avLst/>
            </a:prstGeom>
            <a:grpFill/>
            <a:ln w="0">
              <a:noFill/>
            </a:ln>
          </p:spPr>
        </p:pic>
        <p:sp>
          <p:nvSpPr>
            <p:cNvPr id="68" name="ZoneTexte 179">
              <a:extLst>
                <a:ext uri="{FF2B5EF4-FFF2-40B4-BE49-F238E27FC236}">
                  <a16:creationId xmlns:a16="http://schemas.microsoft.com/office/drawing/2014/main" id="{B39A2EC9-F920-41C2-A7DD-F66559A1CA19}"/>
                </a:ext>
              </a:extLst>
            </p:cNvPr>
            <p:cNvSpPr/>
            <p:nvPr/>
          </p:nvSpPr>
          <p:spPr>
            <a:xfrm>
              <a:off x="192298" y="4680843"/>
              <a:ext cx="816699" cy="400331"/>
            </a:xfrm>
            <a:prstGeom prst="rect">
              <a:avLst/>
            </a:prstGeom>
            <a:solidFill>
              <a:srgbClr val="FFFF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67500" tIns="33750" rIns="67500" bIns="337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200" b="1" spc="-1" dirty="0">
                  <a:latin typeface="Calibri"/>
                  <a:ea typeface="DejaVu Sans"/>
                </a:rPr>
                <a:t>PAT d’Indre-et-Loire</a:t>
              </a:r>
              <a:endParaRPr lang="fr-FR" sz="1200" b="1" spc="-1" dirty="0">
                <a:latin typeface="Arial"/>
              </a:endParaRPr>
            </a:p>
          </p:txBody>
        </p:sp>
        <p:pic>
          <p:nvPicPr>
            <p:cNvPr id="69" name="Image 180">
              <a:extLst>
                <a:ext uri="{FF2B5EF4-FFF2-40B4-BE49-F238E27FC236}">
                  <a16:creationId xmlns:a16="http://schemas.microsoft.com/office/drawing/2014/main" id="{03662249-7D90-4846-B8FB-309A8235BBA9}"/>
                </a:ext>
              </a:extLst>
            </p:cNvPr>
            <p:cNvPicPr/>
            <p:nvPr/>
          </p:nvPicPr>
          <p:blipFill>
            <a:blip r:embed="rId12"/>
            <a:stretch/>
          </p:blipFill>
          <p:spPr>
            <a:xfrm>
              <a:off x="1705320" y="4639680"/>
              <a:ext cx="551160" cy="505440"/>
            </a:xfrm>
            <a:prstGeom prst="rect">
              <a:avLst/>
            </a:prstGeom>
            <a:grpFill/>
            <a:ln w="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11588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72CB5DE-B2D6-4EB8-9023-6B9473AB1B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" r="35413"/>
          <a:stretch/>
        </p:blipFill>
        <p:spPr>
          <a:xfrm>
            <a:off x="1757864" y="26503"/>
            <a:ext cx="5671221" cy="654816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0CF348B-6FBD-46A5-B10A-D73D9099B3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8" t="3134" r="9653" b="83825"/>
          <a:stretch/>
        </p:blipFill>
        <p:spPr>
          <a:xfrm>
            <a:off x="7697563" y="370630"/>
            <a:ext cx="853740" cy="820995"/>
          </a:xfrm>
          <a:prstGeom prst="rect">
            <a:avLst/>
          </a:prstGeom>
        </p:spPr>
      </p:pic>
      <p:sp>
        <p:nvSpPr>
          <p:cNvPr id="281" name="Titre 2"/>
          <p:cNvSpPr/>
          <p:nvPr/>
        </p:nvSpPr>
        <p:spPr>
          <a:xfrm>
            <a:off x="-4090450" y="1203999"/>
            <a:ext cx="4082506" cy="4991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400" spc="-1" dirty="0">
                <a:solidFill>
                  <a:srgbClr val="000000"/>
                </a:solidFill>
                <a:latin typeface="Calibri"/>
                <a:ea typeface="DejaVu Sans"/>
              </a:rPr>
              <a:t>Dynamique des structures en 2021</a:t>
            </a:r>
            <a:endParaRPr lang="fr-FR" sz="2400" spc="-1" dirty="0">
              <a:latin typeface="Arial"/>
            </a:endParaRPr>
          </a:p>
        </p:txBody>
      </p:sp>
      <p:sp>
        <p:nvSpPr>
          <p:cNvPr id="283" name="ZoneTexte 8"/>
          <p:cNvSpPr/>
          <p:nvPr/>
        </p:nvSpPr>
        <p:spPr>
          <a:xfrm>
            <a:off x="3615507" y="690351"/>
            <a:ext cx="853741" cy="4067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100" b="1" spc="-1" dirty="0">
                <a:solidFill>
                  <a:srgbClr val="000000"/>
                </a:solidFill>
                <a:latin typeface="Calibri"/>
                <a:ea typeface="DejaVu Sans"/>
              </a:rPr>
              <a:t>CA Pays de</a:t>
            </a:r>
            <a:r>
              <a:rPr lang="fr-FR" sz="1100" b="1" spc="-1" dirty="0">
                <a:latin typeface="Arial"/>
              </a:rPr>
              <a:t> </a:t>
            </a:r>
            <a:r>
              <a:rPr lang="fr-FR" sz="1100" b="1" spc="-1" dirty="0">
                <a:solidFill>
                  <a:srgbClr val="000000"/>
                </a:solidFill>
                <a:latin typeface="Calibri"/>
                <a:ea typeface="DejaVu Sans"/>
              </a:rPr>
              <a:t>Dreux</a:t>
            </a:r>
            <a:endParaRPr lang="fr-FR" sz="1100" b="1" spc="-1" dirty="0">
              <a:latin typeface="Arial"/>
            </a:endParaRPr>
          </a:p>
        </p:txBody>
      </p:sp>
      <p:graphicFrame>
        <p:nvGraphicFramePr>
          <p:cNvPr id="284" name="Espace réservé du contenu 7"/>
          <p:cNvGraphicFramePr/>
          <p:nvPr/>
        </p:nvGraphicFramePr>
        <p:xfrm>
          <a:off x="-4376261" y="781128"/>
          <a:ext cx="2627100" cy="2228615"/>
        </p:xfrm>
        <a:graphic>
          <a:graphicData uri="http://schemas.openxmlformats.org/drawingml/2006/table">
            <a:tbl>
              <a:tblPr/>
              <a:tblGrid>
                <a:gridCol w="759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7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# de territoires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R w="12240">
                      <a:solidFill>
                        <a:srgbClr val="000000"/>
                      </a:solidFill>
                    </a:lnR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Labellisation des PAT en 2021</a:t>
                      </a:r>
                      <a:endParaRPr lang="fr-FR" sz="12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0" strike="noStrike" spc="-1" dirty="0">
                          <a:latin typeface="Arial"/>
                        </a:rPr>
                        <a:t>6</a:t>
                      </a:r>
                    </a:p>
                  </a:txBody>
                  <a:tcPr marL="68580" marR="68580" marT="34290" marB="3429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Pas de labellisation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102870" marR="102870" marT="34290" marB="3429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6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En cours de labellisation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102870" marR="102870" marT="34290" marB="3429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4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Labellisé</a:t>
                      </a:r>
                      <a:r>
                        <a:rPr lang="fr-FR" sz="1100" b="0" strike="noStrike" spc="-1" baseline="0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PAT niveau 1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102870" marR="102870" marT="34290" marB="3429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Labellisé PAT niveau 2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102870" marR="102870" marT="34290" marB="3429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3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Total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85" name="ZoneTexte 11"/>
          <p:cNvSpPr/>
          <p:nvPr/>
        </p:nvSpPr>
        <p:spPr>
          <a:xfrm>
            <a:off x="2422645" y="1212056"/>
            <a:ext cx="1372216" cy="2374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100" b="1" spc="-1" dirty="0">
                <a:latin typeface="Calibri"/>
                <a:ea typeface="DejaVu Sans"/>
              </a:rPr>
              <a:t>PNR du Perche</a:t>
            </a:r>
            <a:endParaRPr lang="fr-FR" sz="1100" b="1" spc="-1" dirty="0">
              <a:latin typeface="Arial"/>
            </a:endParaRPr>
          </a:p>
        </p:txBody>
      </p:sp>
      <p:sp>
        <p:nvSpPr>
          <p:cNvPr id="286" name="ZoneTexte 12"/>
          <p:cNvSpPr/>
          <p:nvPr/>
        </p:nvSpPr>
        <p:spPr>
          <a:xfrm>
            <a:off x="3903497" y="1263883"/>
            <a:ext cx="1040477" cy="4067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100" b="1" spc="-1" dirty="0">
                <a:solidFill>
                  <a:srgbClr val="000000"/>
                </a:solidFill>
                <a:latin typeface="Calibri"/>
                <a:ea typeface="DejaVu Sans"/>
              </a:rPr>
              <a:t>Chartres</a:t>
            </a:r>
            <a:endParaRPr lang="fr-FR" sz="1100" b="1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100" b="1" spc="-1" dirty="0">
                <a:solidFill>
                  <a:srgbClr val="000000"/>
                </a:solidFill>
                <a:latin typeface="Calibri"/>
                <a:ea typeface="DejaVu Sans"/>
              </a:rPr>
              <a:t> Métropole</a:t>
            </a:r>
            <a:endParaRPr lang="fr-FR" sz="1100" b="1" spc="-1" dirty="0">
              <a:latin typeface="Arial"/>
            </a:endParaRPr>
          </a:p>
        </p:txBody>
      </p:sp>
      <p:sp>
        <p:nvSpPr>
          <p:cNvPr id="293" name="ZoneTexte 34"/>
          <p:cNvSpPr/>
          <p:nvPr/>
        </p:nvSpPr>
        <p:spPr>
          <a:xfrm>
            <a:off x="3668355" y="1932754"/>
            <a:ext cx="1399329" cy="2528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200" b="1" spc="-1" dirty="0">
                <a:solidFill>
                  <a:srgbClr val="000000"/>
                </a:solidFill>
                <a:latin typeface="Calibri"/>
                <a:ea typeface="DejaVu Sans"/>
              </a:rPr>
              <a:t>PAT Beauce Dunois</a:t>
            </a:r>
            <a:endParaRPr lang="fr-FR" sz="1200" b="1" spc="-1" dirty="0">
              <a:latin typeface="Arial"/>
            </a:endParaRPr>
          </a:p>
        </p:txBody>
      </p:sp>
      <p:sp>
        <p:nvSpPr>
          <p:cNvPr id="294" name="ZoneTexte 35"/>
          <p:cNvSpPr/>
          <p:nvPr/>
        </p:nvSpPr>
        <p:spPr>
          <a:xfrm>
            <a:off x="3138831" y="2629488"/>
            <a:ext cx="803412" cy="4067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100" b="1" spc="-1" dirty="0">
                <a:solidFill>
                  <a:srgbClr val="000000"/>
                </a:solidFill>
                <a:latin typeface="Calibri"/>
                <a:ea typeface="DejaVu Sans"/>
              </a:rPr>
              <a:t>Pays Vendômois</a:t>
            </a:r>
            <a:endParaRPr lang="fr-FR" sz="1100" b="1" spc="-1" dirty="0">
              <a:latin typeface="Arial"/>
            </a:endParaRPr>
          </a:p>
        </p:txBody>
      </p:sp>
      <p:sp>
        <p:nvSpPr>
          <p:cNvPr id="295" name="ZoneTexte 36"/>
          <p:cNvSpPr/>
          <p:nvPr/>
        </p:nvSpPr>
        <p:spPr>
          <a:xfrm>
            <a:off x="3771869" y="3134193"/>
            <a:ext cx="790200" cy="4374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200" b="1" spc="-1" dirty="0">
                <a:latin typeface="Calibri"/>
                <a:ea typeface="DejaVu Sans"/>
              </a:rPr>
              <a:t>Pays des Châteaux</a:t>
            </a:r>
            <a:endParaRPr lang="fr-FR" sz="1200" b="1" spc="-1" dirty="0">
              <a:latin typeface="Arial"/>
            </a:endParaRPr>
          </a:p>
        </p:txBody>
      </p:sp>
      <p:sp>
        <p:nvSpPr>
          <p:cNvPr id="297" name="ZoneTexte 38"/>
          <p:cNvSpPr/>
          <p:nvPr/>
        </p:nvSpPr>
        <p:spPr>
          <a:xfrm>
            <a:off x="3708111" y="3854431"/>
            <a:ext cx="1337119" cy="4067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050" b="1" spc="-1" dirty="0">
                <a:solidFill>
                  <a:srgbClr val="000000"/>
                </a:solidFill>
                <a:latin typeface="Calibri"/>
                <a:ea typeface="DejaVu Sans"/>
              </a:rPr>
              <a:t>Pays Vallée du Cher et du </a:t>
            </a:r>
            <a:r>
              <a:rPr lang="fr-FR" sz="1050" b="1" spc="-1" dirty="0" err="1">
                <a:solidFill>
                  <a:srgbClr val="000000"/>
                </a:solidFill>
                <a:latin typeface="Calibri"/>
                <a:ea typeface="DejaVu Sans"/>
              </a:rPr>
              <a:t>Romorantinais</a:t>
            </a:r>
            <a:endParaRPr lang="fr-FR" sz="1050" b="1" spc="-1" dirty="0">
              <a:latin typeface="Arial"/>
            </a:endParaRPr>
          </a:p>
        </p:txBody>
      </p:sp>
      <p:sp>
        <p:nvSpPr>
          <p:cNvPr id="298" name="ZoneTexte 40"/>
          <p:cNvSpPr/>
          <p:nvPr/>
        </p:nvSpPr>
        <p:spPr>
          <a:xfrm>
            <a:off x="4930612" y="2750205"/>
            <a:ext cx="1314028" cy="5759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100" b="1" spc="-1" dirty="0">
                <a:latin typeface="Calibri"/>
                <a:ea typeface="DejaVu Sans"/>
              </a:rPr>
              <a:t>PETR  Forêt  d’Orléans Loire </a:t>
            </a:r>
            <a:r>
              <a:rPr lang="fr-FR" sz="1100" b="1" spc="-1" dirty="0">
                <a:latin typeface="Calibri"/>
              </a:rPr>
              <a:t>Sologne</a:t>
            </a:r>
            <a:r>
              <a:rPr lang="fr-FR" sz="1100" b="1" spc="-1" dirty="0">
                <a:latin typeface="Calibri"/>
                <a:ea typeface="DejaVu Sans"/>
              </a:rPr>
              <a:t> </a:t>
            </a:r>
            <a:endParaRPr lang="fr-FR" sz="1100" b="1" spc="-1" dirty="0">
              <a:latin typeface="Arial"/>
            </a:endParaRPr>
          </a:p>
        </p:txBody>
      </p:sp>
      <p:sp>
        <p:nvSpPr>
          <p:cNvPr id="299" name="ZoneTexte 41"/>
          <p:cNvSpPr/>
          <p:nvPr/>
        </p:nvSpPr>
        <p:spPr>
          <a:xfrm>
            <a:off x="5102088" y="1177495"/>
            <a:ext cx="871317" cy="4067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100" b="1" spc="-1" dirty="0">
                <a:solidFill>
                  <a:srgbClr val="000000"/>
                </a:solidFill>
                <a:latin typeface="Calibri"/>
                <a:ea typeface="DejaVu Sans"/>
              </a:rPr>
              <a:t>Orléans Métropole</a:t>
            </a:r>
            <a:endParaRPr lang="fr-FR" sz="1100" b="1" spc="-1" dirty="0">
              <a:latin typeface="Arial"/>
            </a:endParaRPr>
          </a:p>
        </p:txBody>
      </p:sp>
      <p:sp>
        <p:nvSpPr>
          <p:cNvPr id="300" name="Connecteur droit 42"/>
          <p:cNvSpPr/>
          <p:nvPr/>
        </p:nvSpPr>
        <p:spPr>
          <a:xfrm flipH="1">
            <a:off x="5028536" y="1562133"/>
            <a:ext cx="353655" cy="1193244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5" name="ZoneTexte 65"/>
          <p:cNvSpPr/>
          <p:nvPr/>
        </p:nvSpPr>
        <p:spPr>
          <a:xfrm>
            <a:off x="5944898" y="3137544"/>
            <a:ext cx="719010" cy="4067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100" b="1" spc="-1" dirty="0">
                <a:latin typeface="Calibri"/>
                <a:ea typeface="DejaVu Sans"/>
              </a:rPr>
              <a:t>Pays du  Giennois</a:t>
            </a:r>
            <a:endParaRPr lang="fr-FR" sz="1100" b="1" spc="-1" dirty="0">
              <a:latin typeface="Arial"/>
            </a:endParaRPr>
          </a:p>
        </p:txBody>
      </p:sp>
      <p:sp>
        <p:nvSpPr>
          <p:cNvPr id="306" name="ZoneTexte 66"/>
          <p:cNvSpPr/>
          <p:nvPr/>
        </p:nvSpPr>
        <p:spPr>
          <a:xfrm>
            <a:off x="0" y="2887602"/>
            <a:ext cx="2578186" cy="2374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100" b="1" spc="-1" dirty="0">
                <a:solidFill>
                  <a:srgbClr val="000000"/>
                </a:solidFill>
                <a:latin typeface="Calibri"/>
                <a:ea typeface="DejaVu Sans"/>
              </a:rPr>
              <a:t>CC Gâtine et </a:t>
            </a:r>
            <a:r>
              <a:rPr lang="fr-FR" sz="1100" b="1" spc="-1" dirty="0" err="1">
                <a:solidFill>
                  <a:srgbClr val="000000"/>
                </a:solidFill>
                <a:latin typeface="Calibri"/>
                <a:ea typeface="DejaVu Sans"/>
              </a:rPr>
              <a:t>Choisilles</a:t>
            </a:r>
            <a:r>
              <a:rPr lang="fr-FR" sz="1100" b="1" spc="-1" dirty="0">
                <a:solidFill>
                  <a:srgbClr val="000000"/>
                </a:solidFill>
                <a:latin typeface="Calibri"/>
                <a:ea typeface="DejaVu Sans"/>
              </a:rPr>
              <a:t> – Pays de Racan</a:t>
            </a:r>
            <a:endParaRPr lang="fr-FR" sz="1100" b="1" spc="-1" dirty="0">
              <a:latin typeface="Arial"/>
            </a:endParaRPr>
          </a:p>
        </p:txBody>
      </p:sp>
      <p:sp>
        <p:nvSpPr>
          <p:cNvPr id="307" name="Connecteur droit 67"/>
          <p:cNvSpPr/>
          <p:nvPr/>
        </p:nvSpPr>
        <p:spPr>
          <a:xfrm>
            <a:off x="2433930" y="3070700"/>
            <a:ext cx="408737" cy="575525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8" name="ZoneTexte 74"/>
          <p:cNvSpPr/>
          <p:nvPr/>
        </p:nvSpPr>
        <p:spPr>
          <a:xfrm>
            <a:off x="-33677" y="3760701"/>
            <a:ext cx="2070231" cy="2374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100" b="1" spc="-1" dirty="0">
                <a:solidFill>
                  <a:srgbClr val="000000"/>
                </a:solidFill>
                <a:latin typeface="Calibri"/>
                <a:ea typeface="DejaVu Sans"/>
              </a:rPr>
              <a:t>Tours Métropole Val de Loire</a:t>
            </a:r>
            <a:endParaRPr lang="fr-FR" sz="1100" b="1" spc="-1" dirty="0">
              <a:latin typeface="Arial"/>
            </a:endParaRPr>
          </a:p>
        </p:txBody>
      </p:sp>
      <p:sp>
        <p:nvSpPr>
          <p:cNvPr id="309" name="Connecteur droit 75"/>
          <p:cNvSpPr/>
          <p:nvPr/>
        </p:nvSpPr>
        <p:spPr>
          <a:xfrm>
            <a:off x="1898555" y="3893676"/>
            <a:ext cx="944112" cy="70797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0" name="ZoneTexte 79"/>
          <p:cNvSpPr/>
          <p:nvPr/>
        </p:nvSpPr>
        <p:spPr>
          <a:xfrm>
            <a:off x="-62426" y="2552030"/>
            <a:ext cx="3125419" cy="2374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100" b="1" spc="-1" dirty="0">
                <a:solidFill>
                  <a:srgbClr val="000000"/>
                </a:solidFill>
                <a:latin typeface="Calibri"/>
                <a:ea typeface="DejaVu Sans"/>
              </a:rPr>
              <a:t>CC  Touraine Est Vallée  + CC du Val d’Amboise</a:t>
            </a:r>
            <a:endParaRPr lang="fr-FR" sz="1100" b="1" spc="-1" dirty="0">
              <a:latin typeface="Arial"/>
            </a:endParaRPr>
          </a:p>
        </p:txBody>
      </p:sp>
      <p:sp>
        <p:nvSpPr>
          <p:cNvPr id="311" name="Connecteur droit 81"/>
          <p:cNvSpPr/>
          <p:nvPr/>
        </p:nvSpPr>
        <p:spPr>
          <a:xfrm>
            <a:off x="2856008" y="2763897"/>
            <a:ext cx="478706" cy="1129780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2" name="ZoneTexte 86"/>
          <p:cNvSpPr/>
          <p:nvPr/>
        </p:nvSpPr>
        <p:spPr>
          <a:xfrm>
            <a:off x="1898555" y="2054217"/>
            <a:ext cx="1342864" cy="2374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100" b="1" spc="-1" dirty="0">
                <a:solidFill>
                  <a:srgbClr val="000000"/>
                </a:solidFill>
                <a:latin typeface="Calibri"/>
                <a:ea typeface="DejaVu Sans"/>
              </a:rPr>
              <a:t>CC </a:t>
            </a:r>
            <a:r>
              <a:rPr lang="fr-FR" sz="1100" b="1" spc="-1" dirty="0" err="1">
                <a:solidFill>
                  <a:srgbClr val="000000"/>
                </a:solidFill>
                <a:latin typeface="Calibri"/>
                <a:ea typeface="DejaVu Sans"/>
              </a:rPr>
              <a:t>Castelrenaudais</a:t>
            </a:r>
            <a:endParaRPr lang="fr-FR" sz="1100" b="1" spc="-1" dirty="0">
              <a:latin typeface="Arial"/>
            </a:endParaRPr>
          </a:p>
        </p:txBody>
      </p:sp>
      <p:sp>
        <p:nvSpPr>
          <p:cNvPr id="313" name="Connecteur droit 93"/>
          <p:cNvSpPr/>
          <p:nvPr/>
        </p:nvSpPr>
        <p:spPr>
          <a:xfrm>
            <a:off x="3029046" y="2344970"/>
            <a:ext cx="220427" cy="1083628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6" name="ZoneTexte 111"/>
          <p:cNvSpPr/>
          <p:nvPr/>
        </p:nvSpPr>
        <p:spPr>
          <a:xfrm>
            <a:off x="0" y="4147233"/>
            <a:ext cx="1941989" cy="2374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100" b="1" spc="-1" dirty="0">
                <a:solidFill>
                  <a:srgbClr val="000000"/>
                </a:solidFill>
                <a:latin typeface="Calibri"/>
                <a:ea typeface="DejaVu Sans"/>
              </a:rPr>
              <a:t>CC Touraine Vallée de l’Indre</a:t>
            </a:r>
            <a:endParaRPr lang="fr-FR" sz="1100" b="1" spc="-1" dirty="0">
              <a:latin typeface="Arial"/>
            </a:endParaRPr>
          </a:p>
        </p:txBody>
      </p:sp>
      <p:sp>
        <p:nvSpPr>
          <p:cNvPr id="317" name="ZoneTexte 112"/>
          <p:cNvSpPr/>
          <p:nvPr/>
        </p:nvSpPr>
        <p:spPr>
          <a:xfrm>
            <a:off x="2080875" y="4308992"/>
            <a:ext cx="951338" cy="4067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100" b="1" spc="-1" dirty="0">
                <a:solidFill>
                  <a:srgbClr val="000000"/>
                </a:solidFill>
                <a:latin typeface="Calibri"/>
                <a:ea typeface="DejaVu Sans"/>
              </a:rPr>
              <a:t>Pays du Chinonais</a:t>
            </a:r>
            <a:endParaRPr lang="fr-FR" sz="1100" b="1" spc="-1" dirty="0">
              <a:latin typeface="Arial"/>
            </a:endParaRPr>
          </a:p>
        </p:txBody>
      </p:sp>
      <p:sp>
        <p:nvSpPr>
          <p:cNvPr id="319" name="ZoneTexte 121"/>
          <p:cNvSpPr/>
          <p:nvPr/>
        </p:nvSpPr>
        <p:spPr>
          <a:xfrm>
            <a:off x="2825333" y="4381130"/>
            <a:ext cx="939114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200" b="1" spc="-1" dirty="0">
                <a:latin typeface="Calibri"/>
                <a:ea typeface="DejaVu Sans"/>
              </a:rPr>
              <a:t>CC </a:t>
            </a:r>
            <a:endParaRPr lang="fr-FR" sz="1200" b="1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b="1" spc="-1" dirty="0">
                <a:latin typeface="Calibri"/>
                <a:ea typeface="DejaVu Sans"/>
              </a:rPr>
              <a:t> Loches Sud Touraine</a:t>
            </a:r>
            <a:endParaRPr lang="fr-FR" sz="1200" b="1" spc="-1" dirty="0">
              <a:latin typeface="Arial"/>
            </a:endParaRPr>
          </a:p>
        </p:txBody>
      </p:sp>
      <p:sp>
        <p:nvSpPr>
          <p:cNvPr id="320" name="ZoneTexte 122"/>
          <p:cNvSpPr/>
          <p:nvPr/>
        </p:nvSpPr>
        <p:spPr>
          <a:xfrm>
            <a:off x="5138224" y="4150658"/>
            <a:ext cx="1238587" cy="5298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100" b="1" spc="-1" dirty="0">
                <a:latin typeface="Calibri"/>
                <a:ea typeface="DejaVu Sans"/>
              </a:rPr>
              <a:t>PETR Centre Cher</a:t>
            </a:r>
            <a:endParaRPr lang="fr-FR" sz="1100" b="1" spc="-1" dirty="0">
              <a:latin typeface="Arial"/>
            </a:endParaRPr>
          </a:p>
        </p:txBody>
      </p:sp>
      <p:sp>
        <p:nvSpPr>
          <p:cNvPr id="321" name="ZoneTexte 123"/>
          <p:cNvSpPr/>
          <p:nvPr/>
        </p:nvSpPr>
        <p:spPr>
          <a:xfrm>
            <a:off x="5268380" y="5296300"/>
            <a:ext cx="1030880" cy="55290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050" b="1" spc="-1" dirty="0">
                <a:solidFill>
                  <a:srgbClr val="000000"/>
                </a:solidFill>
                <a:latin typeface="Calibri"/>
                <a:ea typeface="DejaVu Sans"/>
              </a:rPr>
              <a:t>Pays Berry Saint- </a:t>
            </a:r>
            <a:r>
              <a:rPr lang="fr-FR" sz="1050" b="1" spc="-1" dirty="0" err="1">
                <a:solidFill>
                  <a:srgbClr val="000000"/>
                </a:solidFill>
                <a:latin typeface="Calibri"/>
                <a:ea typeface="DejaVu Sans"/>
              </a:rPr>
              <a:t>Amandois</a:t>
            </a:r>
            <a:endParaRPr lang="fr-FR" sz="1050" b="1" spc="-1" dirty="0">
              <a:latin typeface="Arial"/>
            </a:endParaRPr>
          </a:p>
        </p:txBody>
      </p:sp>
      <p:sp>
        <p:nvSpPr>
          <p:cNvPr id="323" name="ZoneTexte 125"/>
          <p:cNvSpPr/>
          <p:nvPr/>
        </p:nvSpPr>
        <p:spPr>
          <a:xfrm>
            <a:off x="5098327" y="3683857"/>
            <a:ext cx="1887699" cy="4067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100" b="1" spc="-1" dirty="0">
                <a:solidFill>
                  <a:srgbClr val="000000"/>
                </a:solidFill>
                <a:latin typeface="Calibri"/>
                <a:ea typeface="DejaVu Sans"/>
              </a:rPr>
              <a:t>Pays Sancerre</a:t>
            </a:r>
            <a:endParaRPr lang="fr-FR" sz="1100" b="1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100" b="1" spc="-1" dirty="0">
                <a:solidFill>
                  <a:srgbClr val="000000"/>
                </a:solidFill>
                <a:latin typeface="Calibri"/>
                <a:ea typeface="DejaVu Sans"/>
              </a:rPr>
              <a:t>Sologne</a:t>
            </a:r>
            <a:endParaRPr lang="fr-FR" sz="1100" b="1" spc="-1" dirty="0">
              <a:latin typeface="Arial"/>
            </a:endParaRPr>
          </a:p>
        </p:txBody>
      </p:sp>
      <p:sp>
        <p:nvSpPr>
          <p:cNvPr id="324" name="ZoneTexte 126"/>
          <p:cNvSpPr/>
          <p:nvPr/>
        </p:nvSpPr>
        <p:spPr>
          <a:xfrm>
            <a:off x="3879763" y="4277429"/>
            <a:ext cx="958223" cy="7606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z="135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50" b="1" spc="-1" dirty="0">
                <a:solidFill>
                  <a:srgbClr val="000000"/>
                </a:solidFill>
                <a:latin typeface="Calibri"/>
                <a:ea typeface="DejaVu Sans"/>
              </a:rPr>
              <a:t>Pays de</a:t>
            </a:r>
            <a:r>
              <a:rPr lang="fr-FR" sz="1050" b="1" spc="-1" dirty="0">
                <a:latin typeface="Arial"/>
              </a:rPr>
              <a:t> </a:t>
            </a:r>
            <a:r>
              <a:rPr lang="fr-FR" sz="1050" b="1" spc="-1" dirty="0">
                <a:solidFill>
                  <a:srgbClr val="000000"/>
                </a:solidFill>
                <a:latin typeface="Calibri"/>
                <a:ea typeface="DejaVu Sans"/>
              </a:rPr>
              <a:t>Valençay en Berry</a:t>
            </a:r>
            <a:endParaRPr lang="fr-FR" sz="1050" b="1" spc="-1" dirty="0">
              <a:latin typeface="Arial"/>
            </a:endParaRPr>
          </a:p>
        </p:txBody>
      </p:sp>
      <p:sp>
        <p:nvSpPr>
          <p:cNvPr id="325" name="ZoneTexte 127"/>
          <p:cNvSpPr/>
          <p:nvPr/>
        </p:nvSpPr>
        <p:spPr>
          <a:xfrm>
            <a:off x="4627602" y="5719641"/>
            <a:ext cx="790781" cy="55290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050" b="1" spc="-1" dirty="0">
                <a:solidFill>
                  <a:srgbClr val="000000"/>
                </a:solidFill>
                <a:latin typeface="Calibri"/>
                <a:ea typeface="DejaVu Sans"/>
              </a:rPr>
              <a:t>Pays de la Châtre en Berry</a:t>
            </a:r>
            <a:endParaRPr lang="fr-FR" sz="1050" b="1" spc="-1" dirty="0">
              <a:latin typeface="Arial"/>
            </a:endParaRPr>
          </a:p>
        </p:txBody>
      </p:sp>
      <p:sp>
        <p:nvSpPr>
          <p:cNvPr id="326" name="ZoneTexte 128"/>
          <p:cNvSpPr/>
          <p:nvPr/>
        </p:nvSpPr>
        <p:spPr>
          <a:xfrm>
            <a:off x="6869643" y="5393817"/>
            <a:ext cx="1666002" cy="4067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100" b="1" spc="-1" dirty="0">
                <a:solidFill>
                  <a:srgbClr val="000000"/>
                </a:solidFill>
                <a:latin typeface="Calibri"/>
                <a:ea typeface="DejaVu Sans"/>
              </a:rPr>
              <a:t>Pays d’Issoudun et de Champagne Berrichonne</a:t>
            </a:r>
            <a:endParaRPr lang="fr-FR" sz="1100" b="1" spc="-1" dirty="0">
              <a:latin typeface="Arial"/>
            </a:endParaRPr>
          </a:p>
        </p:txBody>
      </p:sp>
      <p:sp>
        <p:nvSpPr>
          <p:cNvPr id="327" name="Connecteur droit 129"/>
          <p:cNvSpPr/>
          <p:nvPr/>
        </p:nvSpPr>
        <p:spPr>
          <a:xfrm flipH="1" flipV="1">
            <a:off x="5079979" y="5079224"/>
            <a:ext cx="1853335" cy="488523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ZoneTexte 133"/>
          <p:cNvSpPr/>
          <p:nvPr/>
        </p:nvSpPr>
        <p:spPr>
          <a:xfrm>
            <a:off x="3367849" y="6554304"/>
            <a:ext cx="2655923" cy="2374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100" b="1" spc="-1" dirty="0">
                <a:solidFill>
                  <a:srgbClr val="000000"/>
                </a:solidFill>
                <a:latin typeface="Calibri"/>
                <a:ea typeface="DejaVu Sans"/>
              </a:rPr>
              <a:t>CC Eguzon-Argenton -Val de Creuse</a:t>
            </a:r>
            <a:endParaRPr lang="fr-FR" sz="1100" b="1" spc="-1" dirty="0">
              <a:latin typeface="Arial"/>
            </a:endParaRPr>
          </a:p>
        </p:txBody>
      </p:sp>
      <p:sp>
        <p:nvSpPr>
          <p:cNvPr id="329" name="Connecteur droit 134"/>
          <p:cNvSpPr/>
          <p:nvPr/>
        </p:nvSpPr>
        <p:spPr>
          <a:xfrm flipV="1">
            <a:off x="4359103" y="5847792"/>
            <a:ext cx="42011" cy="706512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2" name="ZoneTexte 141"/>
          <p:cNvSpPr/>
          <p:nvPr/>
        </p:nvSpPr>
        <p:spPr>
          <a:xfrm>
            <a:off x="3220101" y="5523580"/>
            <a:ext cx="1133646" cy="4374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200" b="1" spc="-1" dirty="0">
                <a:solidFill>
                  <a:srgbClr val="000000"/>
                </a:solidFill>
                <a:latin typeface="Calibri"/>
                <a:ea typeface="DejaVu Sans"/>
              </a:rPr>
              <a:t>PNR de la Brenne</a:t>
            </a:r>
            <a:endParaRPr lang="fr-FR" sz="1200" b="1" spc="-1" dirty="0">
              <a:latin typeface="Arial"/>
            </a:endParaRPr>
          </a:p>
        </p:txBody>
      </p:sp>
      <p:sp>
        <p:nvSpPr>
          <p:cNvPr id="333" name="ZoneTexte 142"/>
          <p:cNvSpPr/>
          <p:nvPr/>
        </p:nvSpPr>
        <p:spPr>
          <a:xfrm>
            <a:off x="3788056" y="4951323"/>
            <a:ext cx="1396263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z="14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50" b="1" spc="-1" dirty="0">
                <a:solidFill>
                  <a:srgbClr val="000000"/>
                </a:solidFill>
                <a:latin typeface="Calibri"/>
                <a:ea typeface="DejaVu Sans"/>
              </a:rPr>
              <a:t>Pays Castelroussin        Val de l’Indre</a:t>
            </a:r>
            <a:endParaRPr lang="fr-FR" sz="1050" b="1" spc="-1" dirty="0">
              <a:latin typeface="Arial"/>
            </a:endParaRPr>
          </a:p>
        </p:txBody>
      </p:sp>
      <p:pic>
        <p:nvPicPr>
          <p:cNvPr id="334" name="Image 145"/>
          <p:cNvPicPr/>
          <p:nvPr/>
        </p:nvPicPr>
        <p:blipFill>
          <a:blip r:embed="rId5"/>
          <a:stretch/>
        </p:blipFill>
        <p:spPr>
          <a:xfrm>
            <a:off x="544043" y="6230902"/>
            <a:ext cx="444690" cy="434160"/>
          </a:xfrm>
          <a:prstGeom prst="rect">
            <a:avLst/>
          </a:prstGeom>
          <a:ln w="0">
            <a:noFill/>
          </a:ln>
        </p:spPr>
      </p:pic>
      <p:pic>
        <p:nvPicPr>
          <p:cNvPr id="335" name="Image 146" descr="Une image contenant extérieur, signe, assis, dessin&#10;&#10;Description générée automatiquement"/>
          <p:cNvPicPr/>
          <p:nvPr/>
        </p:nvPicPr>
        <p:blipFill>
          <a:blip r:embed="rId6"/>
          <a:stretch/>
        </p:blipFill>
        <p:spPr>
          <a:xfrm>
            <a:off x="1092240" y="6213742"/>
            <a:ext cx="423630" cy="400680"/>
          </a:xfrm>
          <a:prstGeom prst="rect">
            <a:avLst/>
          </a:prstGeom>
          <a:ln w="0">
            <a:noFill/>
          </a:ln>
        </p:spPr>
      </p:pic>
      <p:pic>
        <p:nvPicPr>
          <p:cNvPr id="336" name="Picture 2" descr="Afficher l'image d'origine"/>
          <p:cNvPicPr/>
          <p:nvPr/>
        </p:nvPicPr>
        <p:blipFill>
          <a:blip r:embed="rId7"/>
          <a:stretch/>
        </p:blipFill>
        <p:spPr>
          <a:xfrm>
            <a:off x="1502051" y="6257218"/>
            <a:ext cx="638550" cy="408780"/>
          </a:xfrm>
          <a:prstGeom prst="rect">
            <a:avLst/>
          </a:prstGeom>
          <a:ln w="0">
            <a:noFill/>
          </a:ln>
        </p:spPr>
      </p:pic>
      <p:grpSp>
        <p:nvGrpSpPr>
          <p:cNvPr id="337" name="Groupe 181"/>
          <p:cNvGrpSpPr/>
          <p:nvPr/>
        </p:nvGrpSpPr>
        <p:grpSpPr>
          <a:xfrm>
            <a:off x="441499" y="5289984"/>
            <a:ext cx="2525526" cy="785652"/>
            <a:chOff x="108720" y="4527720"/>
            <a:chExt cx="2279160" cy="718920"/>
          </a:xfrm>
          <a:solidFill>
            <a:srgbClr val="199A10"/>
          </a:solidFill>
        </p:grpSpPr>
        <p:sp>
          <p:nvSpPr>
            <p:cNvPr id="338" name="Rectangle 178"/>
            <p:cNvSpPr/>
            <p:nvPr/>
          </p:nvSpPr>
          <p:spPr>
            <a:xfrm>
              <a:off x="108720" y="4527720"/>
              <a:ext cx="2279160" cy="718920"/>
            </a:xfrm>
            <a:prstGeom prst="rect">
              <a:avLst/>
            </a:prstGeom>
            <a:grp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339" name="Image 177"/>
            <p:cNvPicPr/>
            <p:nvPr/>
          </p:nvPicPr>
          <p:blipFill>
            <a:blip r:embed="rId8"/>
            <a:stretch/>
          </p:blipFill>
          <p:spPr>
            <a:xfrm>
              <a:off x="1088251" y="4639680"/>
              <a:ext cx="549360" cy="503640"/>
            </a:xfrm>
            <a:prstGeom prst="rect">
              <a:avLst/>
            </a:prstGeom>
            <a:grpFill/>
            <a:ln w="0">
              <a:noFill/>
            </a:ln>
          </p:spPr>
        </p:pic>
        <p:sp>
          <p:nvSpPr>
            <p:cNvPr id="340" name="ZoneTexte 179"/>
            <p:cNvSpPr/>
            <p:nvPr/>
          </p:nvSpPr>
          <p:spPr>
            <a:xfrm>
              <a:off x="192298" y="4680843"/>
              <a:ext cx="816699" cy="400331"/>
            </a:xfrm>
            <a:prstGeom prst="rect">
              <a:avLst/>
            </a:prstGeom>
            <a:grp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67500" tIns="33750" rIns="67500" bIns="337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200" b="1" spc="-1" dirty="0">
                  <a:latin typeface="Calibri"/>
                  <a:ea typeface="DejaVu Sans"/>
                </a:rPr>
                <a:t>PAT d’Indre-et-Loire</a:t>
              </a:r>
              <a:endParaRPr lang="fr-FR" sz="1200" b="1" spc="-1" dirty="0">
                <a:latin typeface="Arial"/>
              </a:endParaRPr>
            </a:p>
          </p:txBody>
        </p:sp>
        <p:pic>
          <p:nvPicPr>
            <p:cNvPr id="341" name="Image 180"/>
            <p:cNvPicPr/>
            <p:nvPr/>
          </p:nvPicPr>
          <p:blipFill>
            <a:blip r:embed="rId9"/>
            <a:stretch/>
          </p:blipFill>
          <p:spPr>
            <a:xfrm>
              <a:off x="1705320" y="4639680"/>
              <a:ext cx="551160" cy="505440"/>
            </a:xfrm>
            <a:prstGeom prst="rect">
              <a:avLst/>
            </a:prstGeom>
            <a:grpFill/>
            <a:ln w="0">
              <a:noFill/>
            </a:ln>
          </p:spPr>
        </p:pic>
      </p:grpSp>
      <p:grpSp>
        <p:nvGrpSpPr>
          <p:cNvPr id="342" name="Groupe 195"/>
          <p:cNvGrpSpPr/>
          <p:nvPr/>
        </p:nvGrpSpPr>
        <p:grpSpPr>
          <a:xfrm>
            <a:off x="6139652" y="1290251"/>
            <a:ext cx="2419896" cy="632377"/>
            <a:chOff x="6201000" y="1676520"/>
            <a:chExt cx="2248560" cy="656640"/>
          </a:xfrm>
        </p:grpSpPr>
        <p:sp>
          <p:nvSpPr>
            <p:cNvPr id="343" name="Rectangle 191"/>
            <p:cNvSpPr/>
            <p:nvPr/>
          </p:nvSpPr>
          <p:spPr>
            <a:xfrm>
              <a:off x="6201000" y="1676520"/>
              <a:ext cx="2248560" cy="656640"/>
            </a:xfrm>
            <a:prstGeom prst="rect">
              <a:avLst/>
            </a:prstGeom>
            <a:solidFill>
              <a:srgbClr val="199A10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4" name="ZoneTexte 192"/>
            <p:cNvSpPr/>
            <p:nvPr/>
          </p:nvSpPr>
          <p:spPr>
            <a:xfrm>
              <a:off x="6233641" y="1857125"/>
              <a:ext cx="936360" cy="26252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7500" tIns="33750" rIns="67500" bIns="337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200" b="1" spc="-1" dirty="0">
                  <a:latin typeface="Calibri"/>
                  <a:ea typeface="DejaVu Sans"/>
                </a:rPr>
                <a:t>PAT du Loiret</a:t>
              </a:r>
              <a:endParaRPr lang="fr-FR" sz="1200" b="1" spc="-1" dirty="0">
                <a:latin typeface="Arial"/>
              </a:endParaRPr>
            </a:p>
          </p:txBody>
        </p:sp>
        <p:pic>
          <p:nvPicPr>
            <p:cNvPr id="345" name="Image 193"/>
            <p:cNvPicPr/>
            <p:nvPr/>
          </p:nvPicPr>
          <p:blipFill>
            <a:blip r:embed="rId10"/>
            <a:stretch/>
          </p:blipFill>
          <p:spPr>
            <a:xfrm>
              <a:off x="7167600" y="1763640"/>
              <a:ext cx="524160" cy="486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46" name="Image 194"/>
            <p:cNvPicPr/>
            <p:nvPr/>
          </p:nvPicPr>
          <p:blipFill>
            <a:blip r:embed="rId11"/>
            <a:stretch/>
          </p:blipFill>
          <p:spPr>
            <a:xfrm>
              <a:off x="7835400" y="1763640"/>
              <a:ext cx="486360" cy="486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47" name="ZoneTexte 66"/>
          <p:cNvSpPr/>
          <p:nvPr/>
        </p:nvSpPr>
        <p:spPr>
          <a:xfrm>
            <a:off x="8696" y="3424779"/>
            <a:ext cx="2129873" cy="2374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100" b="1" spc="-1" dirty="0">
                <a:solidFill>
                  <a:srgbClr val="000000"/>
                </a:solidFill>
                <a:latin typeface="Calibri"/>
                <a:ea typeface="DejaVu Sans"/>
              </a:rPr>
              <a:t>CC Touraine Ouest Val de Loire</a:t>
            </a:r>
            <a:endParaRPr lang="fr-FR" sz="1100" b="1" spc="-1" dirty="0">
              <a:latin typeface="Arial"/>
            </a:endParaRPr>
          </a:p>
        </p:txBody>
      </p:sp>
      <p:sp>
        <p:nvSpPr>
          <p:cNvPr id="348" name="Connecteur droit 67"/>
          <p:cNvSpPr/>
          <p:nvPr/>
        </p:nvSpPr>
        <p:spPr>
          <a:xfrm>
            <a:off x="2008905" y="3594925"/>
            <a:ext cx="475164" cy="274814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9" name="ZoneTexte 39_0"/>
          <p:cNvSpPr/>
          <p:nvPr/>
        </p:nvSpPr>
        <p:spPr>
          <a:xfrm>
            <a:off x="5847842" y="2425328"/>
            <a:ext cx="1038932" cy="4067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100" b="1" spc="-1" dirty="0">
                <a:solidFill>
                  <a:srgbClr val="000000"/>
                </a:solidFill>
                <a:latin typeface="Calibri"/>
                <a:ea typeface="DejaVu Sans"/>
              </a:rPr>
              <a:t>PETR Gâtinais montargois</a:t>
            </a:r>
            <a:endParaRPr lang="fr-FR" sz="1100" b="1" spc="-1" dirty="0">
              <a:latin typeface="Arial"/>
            </a:endParaRPr>
          </a:p>
        </p:txBody>
      </p:sp>
      <p:sp>
        <p:nvSpPr>
          <p:cNvPr id="73" name="Connecteur droit 75"/>
          <p:cNvSpPr/>
          <p:nvPr/>
        </p:nvSpPr>
        <p:spPr>
          <a:xfrm flipV="1">
            <a:off x="1853167" y="4250924"/>
            <a:ext cx="1002842" cy="44815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" name="Connecteur droit 67">
            <a:extLst>
              <a:ext uri="{FF2B5EF4-FFF2-40B4-BE49-F238E27FC236}">
                <a16:creationId xmlns:a16="http://schemas.microsoft.com/office/drawing/2014/main" id="{6FD3240A-4F1C-416D-B40A-0DBC018E3980}"/>
              </a:ext>
            </a:extLst>
          </p:cNvPr>
          <p:cNvSpPr/>
          <p:nvPr/>
        </p:nvSpPr>
        <p:spPr>
          <a:xfrm>
            <a:off x="3367849" y="1381353"/>
            <a:ext cx="205110" cy="180779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FB832A1-921A-4A89-92AA-B06FB114342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8" t="87758" r="8955"/>
          <a:stretch/>
        </p:blipFill>
        <p:spPr>
          <a:xfrm>
            <a:off x="7053919" y="5890859"/>
            <a:ext cx="1696819" cy="79158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2BA6510-05F3-4E4B-94FD-5B2B9652FF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190178" y="3573995"/>
            <a:ext cx="3731112" cy="1245533"/>
          </a:xfrm>
          <a:prstGeom prst="rect">
            <a:avLst/>
          </a:prstGeom>
        </p:spPr>
      </p:pic>
      <p:sp>
        <p:nvSpPr>
          <p:cNvPr id="62" name="ZoneTexte 128">
            <a:extLst>
              <a:ext uri="{FF2B5EF4-FFF2-40B4-BE49-F238E27FC236}">
                <a16:creationId xmlns:a16="http://schemas.microsoft.com/office/drawing/2014/main" id="{570F5F41-1D17-411A-BF05-AC238DB29EBE}"/>
              </a:ext>
            </a:extLst>
          </p:cNvPr>
          <p:cNvSpPr/>
          <p:nvPr/>
        </p:nvSpPr>
        <p:spPr>
          <a:xfrm>
            <a:off x="6257892" y="4828645"/>
            <a:ext cx="758538" cy="55290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050" b="1" spc="-1" dirty="0">
                <a:solidFill>
                  <a:srgbClr val="000000"/>
                </a:solidFill>
                <a:latin typeface="Calibri"/>
                <a:ea typeface="DejaVu Sans"/>
              </a:rPr>
              <a:t>Pays Loire Val d’Aubois</a:t>
            </a:r>
            <a:endParaRPr lang="fr-FR" sz="1050" b="1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3374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6F5CA46-652C-4EB5-9701-D5322D6ACB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37"/>
          <a:stretch/>
        </p:blipFill>
        <p:spPr>
          <a:xfrm>
            <a:off x="1446437" y="182597"/>
            <a:ext cx="5876259" cy="646624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0CF348B-6FBD-46A5-B10A-D73D9099B3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8" t="3134" r="9653" b="83825"/>
          <a:stretch/>
        </p:blipFill>
        <p:spPr>
          <a:xfrm>
            <a:off x="7697563" y="370630"/>
            <a:ext cx="853740" cy="820995"/>
          </a:xfrm>
          <a:prstGeom prst="rect">
            <a:avLst/>
          </a:prstGeom>
        </p:spPr>
      </p:pic>
      <p:sp>
        <p:nvSpPr>
          <p:cNvPr id="281" name="Titre 2"/>
          <p:cNvSpPr/>
          <p:nvPr/>
        </p:nvSpPr>
        <p:spPr>
          <a:xfrm>
            <a:off x="-4090450" y="1203999"/>
            <a:ext cx="4082506" cy="4991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400" spc="-1" dirty="0">
                <a:solidFill>
                  <a:srgbClr val="000000"/>
                </a:solidFill>
                <a:latin typeface="Calibri"/>
                <a:ea typeface="DejaVu Sans"/>
              </a:rPr>
              <a:t>Dynamique des structures en 2021</a:t>
            </a:r>
            <a:endParaRPr lang="fr-FR" sz="2400" spc="-1" dirty="0">
              <a:latin typeface="Arial"/>
            </a:endParaRPr>
          </a:p>
        </p:txBody>
      </p:sp>
      <p:sp>
        <p:nvSpPr>
          <p:cNvPr id="283" name="ZoneTexte 8"/>
          <p:cNvSpPr/>
          <p:nvPr/>
        </p:nvSpPr>
        <p:spPr>
          <a:xfrm>
            <a:off x="2430270" y="278484"/>
            <a:ext cx="1279373" cy="2528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alibri"/>
                <a:ea typeface="DejaVu Sans"/>
              </a:rPr>
              <a:t>CA Pays de</a:t>
            </a:r>
            <a:r>
              <a:rPr lang="fr-FR" sz="1200" spc="-1" dirty="0">
                <a:latin typeface="Arial"/>
              </a:rPr>
              <a:t> </a:t>
            </a:r>
            <a:r>
              <a:rPr lang="fr-FR" sz="1200" spc="-1" dirty="0">
                <a:solidFill>
                  <a:srgbClr val="000000"/>
                </a:solidFill>
                <a:latin typeface="Calibri"/>
                <a:ea typeface="DejaVu Sans"/>
              </a:rPr>
              <a:t>Dreux</a:t>
            </a:r>
            <a:endParaRPr lang="fr-FR" sz="1200" spc="-1" dirty="0">
              <a:latin typeface="Arial"/>
            </a:endParaRPr>
          </a:p>
        </p:txBody>
      </p:sp>
      <p:graphicFrame>
        <p:nvGraphicFramePr>
          <p:cNvPr id="284" name="Espace réservé du contenu 7"/>
          <p:cNvGraphicFramePr/>
          <p:nvPr>
            <p:extLst>
              <p:ext uri="{D42A27DB-BD31-4B8C-83A1-F6EECF244321}">
                <p14:modId xmlns:p14="http://schemas.microsoft.com/office/powerpoint/2010/main" val="960764926"/>
              </p:ext>
            </p:extLst>
          </p:nvPr>
        </p:nvGraphicFramePr>
        <p:xfrm>
          <a:off x="-4376261" y="781128"/>
          <a:ext cx="2627100" cy="2228615"/>
        </p:xfrm>
        <a:graphic>
          <a:graphicData uri="http://schemas.openxmlformats.org/drawingml/2006/table">
            <a:tbl>
              <a:tblPr/>
              <a:tblGrid>
                <a:gridCol w="759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7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# de territoires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R w="12240">
                      <a:solidFill>
                        <a:srgbClr val="000000"/>
                      </a:solidFill>
                    </a:lnR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Labellisation des PAT en 2021</a:t>
                      </a:r>
                      <a:endParaRPr lang="fr-FR" sz="12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0" strike="noStrike" spc="-1" dirty="0">
                          <a:latin typeface="Arial"/>
                        </a:rPr>
                        <a:t>6</a:t>
                      </a:r>
                    </a:p>
                  </a:txBody>
                  <a:tcPr marL="68580" marR="68580" marT="34290" marB="3429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Pas de labellisation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102870" marR="102870" marT="34290" marB="3429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6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En cours de labellisation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102870" marR="102870" marT="34290" marB="3429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4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Labellisé</a:t>
                      </a:r>
                      <a:r>
                        <a:rPr lang="fr-FR" sz="1100" b="0" strike="noStrike" spc="-1" baseline="0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PAT niveau 1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102870" marR="102870" marT="34290" marB="3429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Labellisé PAT niveau 2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102870" marR="102870" marT="34290" marB="3429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3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Total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85" name="ZoneTexte 11"/>
          <p:cNvSpPr/>
          <p:nvPr/>
        </p:nvSpPr>
        <p:spPr>
          <a:xfrm>
            <a:off x="2140601" y="1383833"/>
            <a:ext cx="1372216" cy="2528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spc="-1" dirty="0">
                <a:latin typeface="Calibri"/>
                <a:ea typeface="DejaVu Sans"/>
              </a:rPr>
              <a:t>PNR du Perche</a:t>
            </a:r>
            <a:endParaRPr lang="fr-FR" sz="1200" spc="-1" dirty="0">
              <a:latin typeface="Arial"/>
            </a:endParaRPr>
          </a:p>
        </p:txBody>
      </p:sp>
      <p:sp>
        <p:nvSpPr>
          <p:cNvPr id="286" name="ZoneTexte 12"/>
          <p:cNvSpPr/>
          <p:nvPr/>
        </p:nvSpPr>
        <p:spPr>
          <a:xfrm>
            <a:off x="3861352" y="1350421"/>
            <a:ext cx="1040477" cy="4067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100" spc="-1" dirty="0">
                <a:solidFill>
                  <a:srgbClr val="000000"/>
                </a:solidFill>
                <a:latin typeface="Calibri"/>
                <a:ea typeface="DejaVu Sans"/>
              </a:rPr>
              <a:t>Chartres</a:t>
            </a:r>
            <a:endParaRPr lang="fr-FR" sz="11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100" spc="-1" dirty="0">
                <a:solidFill>
                  <a:srgbClr val="000000"/>
                </a:solidFill>
                <a:latin typeface="Calibri"/>
                <a:ea typeface="DejaVu Sans"/>
              </a:rPr>
              <a:t> Métropole</a:t>
            </a:r>
            <a:endParaRPr lang="fr-FR" sz="1100" spc="-1" dirty="0">
              <a:latin typeface="Arial"/>
            </a:endParaRPr>
          </a:p>
        </p:txBody>
      </p:sp>
      <p:sp>
        <p:nvSpPr>
          <p:cNvPr id="293" name="ZoneTexte 34"/>
          <p:cNvSpPr/>
          <p:nvPr/>
        </p:nvSpPr>
        <p:spPr>
          <a:xfrm>
            <a:off x="3574674" y="1995664"/>
            <a:ext cx="1399329" cy="4374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alibri"/>
                <a:ea typeface="DejaVu Sans"/>
              </a:rPr>
              <a:t>Pays </a:t>
            </a:r>
            <a:r>
              <a:rPr lang="fr-FR" sz="1200" spc="-1" dirty="0" err="1">
                <a:solidFill>
                  <a:srgbClr val="000000"/>
                </a:solidFill>
                <a:latin typeface="Calibri"/>
                <a:ea typeface="DejaVu Sans"/>
              </a:rPr>
              <a:t>Dunois+CC</a:t>
            </a:r>
            <a:r>
              <a:rPr lang="fr-FR" sz="1200" spc="-1" dirty="0">
                <a:solidFill>
                  <a:srgbClr val="000000"/>
                </a:solidFill>
                <a:latin typeface="Calibri"/>
                <a:ea typeface="DejaVu Sans"/>
              </a:rPr>
              <a:t> Cœur de Beauce</a:t>
            </a:r>
            <a:endParaRPr lang="fr-FR" sz="1200" spc="-1" dirty="0">
              <a:latin typeface="Arial"/>
            </a:endParaRPr>
          </a:p>
        </p:txBody>
      </p:sp>
      <p:sp>
        <p:nvSpPr>
          <p:cNvPr id="294" name="ZoneTexte 35"/>
          <p:cNvSpPr/>
          <p:nvPr/>
        </p:nvSpPr>
        <p:spPr>
          <a:xfrm>
            <a:off x="3164129" y="2693939"/>
            <a:ext cx="803412" cy="3913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050" spc="-1" dirty="0">
                <a:solidFill>
                  <a:srgbClr val="000000"/>
                </a:solidFill>
                <a:latin typeface="Calibri"/>
                <a:ea typeface="DejaVu Sans"/>
              </a:rPr>
              <a:t>Pays Vendômois</a:t>
            </a:r>
            <a:endParaRPr lang="fr-FR" sz="1050" spc="-1" dirty="0">
              <a:latin typeface="Arial"/>
            </a:endParaRPr>
          </a:p>
        </p:txBody>
      </p:sp>
      <p:sp>
        <p:nvSpPr>
          <p:cNvPr id="295" name="ZoneTexte 36"/>
          <p:cNvSpPr/>
          <p:nvPr/>
        </p:nvSpPr>
        <p:spPr>
          <a:xfrm>
            <a:off x="3811467" y="3183384"/>
            <a:ext cx="719010" cy="4374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FFFFFF"/>
                </a:solidFill>
                <a:latin typeface="Calibri"/>
                <a:ea typeface="DejaVu Sans"/>
              </a:rPr>
              <a:t>Pays des Châteaux</a:t>
            </a:r>
            <a:endParaRPr lang="fr-FR" sz="1200" spc="-1" dirty="0">
              <a:latin typeface="Arial"/>
            </a:endParaRPr>
          </a:p>
        </p:txBody>
      </p:sp>
      <p:sp>
        <p:nvSpPr>
          <p:cNvPr id="297" name="ZoneTexte 38"/>
          <p:cNvSpPr/>
          <p:nvPr/>
        </p:nvSpPr>
        <p:spPr>
          <a:xfrm>
            <a:off x="3667433" y="3977834"/>
            <a:ext cx="1337119" cy="4067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100" spc="-1" dirty="0">
                <a:solidFill>
                  <a:srgbClr val="000000"/>
                </a:solidFill>
                <a:latin typeface="Calibri"/>
                <a:ea typeface="DejaVu Sans"/>
              </a:rPr>
              <a:t>Pays Vallée du Cher et du </a:t>
            </a:r>
            <a:r>
              <a:rPr lang="fr-FR" sz="1100" spc="-1" dirty="0" err="1">
                <a:solidFill>
                  <a:srgbClr val="000000"/>
                </a:solidFill>
                <a:latin typeface="Calibri"/>
                <a:ea typeface="DejaVu Sans"/>
              </a:rPr>
              <a:t>Romorantinais</a:t>
            </a:r>
            <a:endParaRPr lang="fr-FR" sz="1100" spc="-1" dirty="0">
              <a:latin typeface="Arial"/>
            </a:endParaRPr>
          </a:p>
        </p:txBody>
      </p:sp>
      <p:sp>
        <p:nvSpPr>
          <p:cNvPr id="298" name="ZoneTexte 40"/>
          <p:cNvSpPr/>
          <p:nvPr/>
        </p:nvSpPr>
        <p:spPr>
          <a:xfrm>
            <a:off x="6787495" y="3111684"/>
            <a:ext cx="1503649" cy="4374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200" spc="-1" dirty="0">
                <a:latin typeface="Calibri"/>
                <a:ea typeface="DejaVu Sans"/>
              </a:rPr>
              <a:t>PETR  forêt  d’Orléans Loire </a:t>
            </a:r>
            <a:r>
              <a:rPr lang="fr-FR" sz="1200" spc="-1" dirty="0">
                <a:latin typeface="Calibri"/>
              </a:rPr>
              <a:t>Sologne</a:t>
            </a:r>
            <a:r>
              <a:rPr lang="fr-FR" sz="1200" spc="-1" dirty="0">
                <a:latin typeface="Calibri"/>
                <a:ea typeface="DejaVu Sans"/>
              </a:rPr>
              <a:t> </a:t>
            </a:r>
            <a:endParaRPr lang="fr-FR" sz="1200" spc="-1" dirty="0">
              <a:latin typeface="Arial"/>
            </a:endParaRPr>
          </a:p>
        </p:txBody>
      </p:sp>
      <p:sp>
        <p:nvSpPr>
          <p:cNvPr id="299" name="ZoneTexte 41"/>
          <p:cNvSpPr/>
          <p:nvPr/>
        </p:nvSpPr>
        <p:spPr>
          <a:xfrm>
            <a:off x="4757646" y="1119992"/>
            <a:ext cx="1243788" cy="4374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alibri"/>
                <a:ea typeface="DejaVu Sans"/>
              </a:rPr>
              <a:t>Orléans Métropole</a:t>
            </a:r>
            <a:endParaRPr lang="fr-FR" sz="1200" spc="-1" dirty="0">
              <a:latin typeface="Arial"/>
            </a:endParaRPr>
          </a:p>
        </p:txBody>
      </p:sp>
      <p:sp>
        <p:nvSpPr>
          <p:cNvPr id="300" name="Connecteur droit 42"/>
          <p:cNvSpPr/>
          <p:nvPr/>
        </p:nvSpPr>
        <p:spPr>
          <a:xfrm flipH="1">
            <a:off x="4973544" y="1542880"/>
            <a:ext cx="347757" cy="1287022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5" name="ZoneTexte 65"/>
          <p:cNvSpPr/>
          <p:nvPr/>
        </p:nvSpPr>
        <p:spPr>
          <a:xfrm>
            <a:off x="5905287" y="3236692"/>
            <a:ext cx="719010" cy="4374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200" spc="-1" dirty="0">
                <a:latin typeface="Calibri"/>
                <a:ea typeface="DejaVu Sans"/>
              </a:rPr>
              <a:t>Pays du  Giennois</a:t>
            </a:r>
            <a:endParaRPr lang="fr-FR" sz="1200" spc="-1" dirty="0">
              <a:latin typeface="Arial"/>
            </a:endParaRPr>
          </a:p>
        </p:txBody>
      </p:sp>
      <p:sp>
        <p:nvSpPr>
          <p:cNvPr id="306" name="ZoneTexte 66"/>
          <p:cNvSpPr/>
          <p:nvPr/>
        </p:nvSpPr>
        <p:spPr>
          <a:xfrm>
            <a:off x="213837" y="2985729"/>
            <a:ext cx="2402467" cy="4374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alibri"/>
                <a:ea typeface="DejaVu Sans"/>
              </a:rPr>
              <a:t>CC Gâtine et </a:t>
            </a:r>
            <a:r>
              <a:rPr lang="fr-FR" sz="1200" spc="-1" dirty="0" err="1">
                <a:solidFill>
                  <a:srgbClr val="000000"/>
                </a:solidFill>
                <a:latin typeface="Calibri"/>
                <a:ea typeface="DejaVu Sans"/>
              </a:rPr>
              <a:t>Choisilles</a:t>
            </a:r>
            <a:r>
              <a:rPr lang="fr-FR" sz="1200" spc="-1" dirty="0">
                <a:solidFill>
                  <a:srgbClr val="000000"/>
                </a:solidFill>
                <a:latin typeface="Calibri"/>
                <a:ea typeface="DejaVu Sans"/>
              </a:rPr>
              <a:t> – Pays de Racan</a:t>
            </a:r>
            <a:endParaRPr lang="fr-FR" sz="1200" spc="-1" dirty="0">
              <a:latin typeface="Arial"/>
            </a:endParaRPr>
          </a:p>
        </p:txBody>
      </p:sp>
      <p:sp>
        <p:nvSpPr>
          <p:cNvPr id="307" name="Connecteur droit 67"/>
          <p:cNvSpPr/>
          <p:nvPr/>
        </p:nvSpPr>
        <p:spPr>
          <a:xfrm>
            <a:off x="2484069" y="3176874"/>
            <a:ext cx="320141" cy="362455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8" name="ZoneTexte 74"/>
          <p:cNvSpPr/>
          <p:nvPr/>
        </p:nvSpPr>
        <p:spPr>
          <a:xfrm>
            <a:off x="152488" y="3905970"/>
            <a:ext cx="1872804" cy="4374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alibri"/>
                <a:ea typeface="DejaVu Sans"/>
              </a:rPr>
              <a:t>Tours Métropole Val de Loire</a:t>
            </a:r>
            <a:endParaRPr lang="fr-FR" sz="1200" spc="-1" dirty="0">
              <a:latin typeface="Arial"/>
            </a:endParaRPr>
          </a:p>
        </p:txBody>
      </p:sp>
      <p:sp>
        <p:nvSpPr>
          <p:cNvPr id="309" name="Connecteur droit 75"/>
          <p:cNvSpPr/>
          <p:nvPr/>
        </p:nvSpPr>
        <p:spPr>
          <a:xfrm flipV="1">
            <a:off x="1898555" y="4031151"/>
            <a:ext cx="1028712" cy="21737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0" name="ZoneTexte 79"/>
          <p:cNvSpPr/>
          <p:nvPr/>
        </p:nvSpPr>
        <p:spPr>
          <a:xfrm>
            <a:off x="588331" y="2484803"/>
            <a:ext cx="2750925" cy="4374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alibri"/>
                <a:ea typeface="DejaVu Sans"/>
              </a:rPr>
              <a:t>CC  Touraine Est Vallée  + CC du Val d’Amboise</a:t>
            </a:r>
            <a:endParaRPr lang="fr-FR" sz="1200" spc="-1" dirty="0">
              <a:latin typeface="Arial"/>
            </a:endParaRPr>
          </a:p>
        </p:txBody>
      </p:sp>
      <p:sp>
        <p:nvSpPr>
          <p:cNvPr id="311" name="Connecteur droit 81"/>
          <p:cNvSpPr/>
          <p:nvPr/>
        </p:nvSpPr>
        <p:spPr>
          <a:xfrm>
            <a:off x="2710432" y="2810048"/>
            <a:ext cx="624282" cy="1083628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2" name="ZoneTexte 86"/>
          <p:cNvSpPr/>
          <p:nvPr/>
        </p:nvSpPr>
        <p:spPr>
          <a:xfrm>
            <a:off x="1898555" y="2054217"/>
            <a:ext cx="1342864" cy="2528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alibri"/>
                <a:ea typeface="DejaVu Sans"/>
              </a:rPr>
              <a:t>CC </a:t>
            </a:r>
            <a:r>
              <a:rPr lang="fr-FR" sz="1200" spc="-1" dirty="0" err="1">
                <a:solidFill>
                  <a:srgbClr val="000000"/>
                </a:solidFill>
                <a:latin typeface="Calibri"/>
                <a:ea typeface="DejaVu Sans"/>
              </a:rPr>
              <a:t>Castelrenaudais</a:t>
            </a:r>
            <a:endParaRPr lang="fr-FR" sz="1200" spc="-1" dirty="0">
              <a:latin typeface="Arial"/>
            </a:endParaRPr>
          </a:p>
        </p:txBody>
      </p:sp>
      <p:sp>
        <p:nvSpPr>
          <p:cNvPr id="313" name="Connecteur droit 93"/>
          <p:cNvSpPr/>
          <p:nvPr/>
        </p:nvSpPr>
        <p:spPr>
          <a:xfrm>
            <a:off x="3029046" y="2344970"/>
            <a:ext cx="191431" cy="1148241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6" name="ZoneTexte 111"/>
          <p:cNvSpPr/>
          <p:nvPr/>
        </p:nvSpPr>
        <p:spPr>
          <a:xfrm>
            <a:off x="152488" y="4342542"/>
            <a:ext cx="1789501" cy="4374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alibri"/>
                <a:ea typeface="DejaVu Sans"/>
              </a:rPr>
              <a:t>CC Touraine Vallée de l’Indre</a:t>
            </a:r>
            <a:endParaRPr lang="fr-FR" sz="1200" spc="-1" dirty="0">
              <a:latin typeface="Arial"/>
            </a:endParaRPr>
          </a:p>
        </p:txBody>
      </p:sp>
      <p:sp>
        <p:nvSpPr>
          <p:cNvPr id="317" name="ZoneTexte 112"/>
          <p:cNvSpPr/>
          <p:nvPr/>
        </p:nvSpPr>
        <p:spPr>
          <a:xfrm>
            <a:off x="2015687" y="4373086"/>
            <a:ext cx="951338" cy="4374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alibri"/>
                <a:ea typeface="DejaVu Sans"/>
              </a:rPr>
              <a:t>Pays du Chinonais</a:t>
            </a:r>
            <a:endParaRPr lang="fr-FR" sz="1200" spc="-1" dirty="0">
              <a:latin typeface="Arial"/>
            </a:endParaRPr>
          </a:p>
        </p:txBody>
      </p:sp>
      <p:sp>
        <p:nvSpPr>
          <p:cNvPr id="319" name="ZoneTexte 121"/>
          <p:cNvSpPr/>
          <p:nvPr/>
        </p:nvSpPr>
        <p:spPr>
          <a:xfrm>
            <a:off x="2781512" y="4130909"/>
            <a:ext cx="939114" cy="9914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z="24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spc="-1" dirty="0">
                <a:latin typeface="Calibri"/>
                <a:ea typeface="DejaVu Sans"/>
              </a:rPr>
              <a:t>CC </a:t>
            </a:r>
            <a:endParaRPr lang="fr-FR" sz="12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spc="-1" dirty="0">
                <a:latin typeface="Calibri"/>
                <a:ea typeface="DejaVu Sans"/>
              </a:rPr>
              <a:t> Loches Sud Touraine</a:t>
            </a:r>
            <a:endParaRPr lang="fr-FR" sz="1200" spc="-1" dirty="0">
              <a:latin typeface="Arial"/>
            </a:endParaRPr>
          </a:p>
        </p:txBody>
      </p:sp>
      <p:sp>
        <p:nvSpPr>
          <p:cNvPr id="320" name="ZoneTexte 122"/>
          <p:cNvSpPr/>
          <p:nvPr/>
        </p:nvSpPr>
        <p:spPr>
          <a:xfrm>
            <a:off x="5158652" y="4296376"/>
            <a:ext cx="1238587" cy="5298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alibri"/>
                <a:ea typeface="DejaVu Sans"/>
              </a:rPr>
              <a:t>PETR Centre Cher</a:t>
            </a:r>
            <a:endParaRPr lang="fr-FR" sz="1200" spc="-1" dirty="0">
              <a:latin typeface="Arial"/>
            </a:endParaRPr>
          </a:p>
        </p:txBody>
      </p:sp>
      <p:sp>
        <p:nvSpPr>
          <p:cNvPr id="321" name="ZoneTexte 123"/>
          <p:cNvSpPr/>
          <p:nvPr/>
        </p:nvSpPr>
        <p:spPr>
          <a:xfrm>
            <a:off x="5277759" y="5283437"/>
            <a:ext cx="926286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alibri"/>
                <a:ea typeface="DejaVu Sans"/>
              </a:rPr>
              <a:t>Pays Berry Saint- </a:t>
            </a:r>
            <a:r>
              <a:rPr lang="fr-FR" sz="1200" spc="-1" dirty="0" err="1">
                <a:solidFill>
                  <a:srgbClr val="000000"/>
                </a:solidFill>
                <a:latin typeface="Calibri"/>
                <a:ea typeface="DejaVu Sans"/>
              </a:rPr>
              <a:t>Amandois</a:t>
            </a:r>
            <a:endParaRPr lang="fr-FR" sz="1200" spc="-1" dirty="0">
              <a:latin typeface="Arial"/>
            </a:endParaRPr>
          </a:p>
        </p:txBody>
      </p:sp>
      <p:sp>
        <p:nvSpPr>
          <p:cNvPr id="323" name="ZoneTexte 125"/>
          <p:cNvSpPr/>
          <p:nvPr/>
        </p:nvSpPr>
        <p:spPr>
          <a:xfrm>
            <a:off x="5044694" y="3523085"/>
            <a:ext cx="1887699" cy="6837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z="16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alibri"/>
                <a:ea typeface="DejaVu Sans"/>
              </a:rPr>
              <a:t>Pays Sancerre</a:t>
            </a:r>
            <a:endParaRPr lang="fr-FR" sz="12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alibri"/>
                <a:ea typeface="DejaVu Sans"/>
              </a:rPr>
              <a:t>Sologne</a:t>
            </a:r>
            <a:endParaRPr lang="fr-FR" sz="1200" spc="-1" dirty="0">
              <a:latin typeface="Arial"/>
            </a:endParaRPr>
          </a:p>
        </p:txBody>
      </p:sp>
      <p:sp>
        <p:nvSpPr>
          <p:cNvPr id="324" name="ZoneTexte 126"/>
          <p:cNvSpPr/>
          <p:nvPr/>
        </p:nvSpPr>
        <p:spPr>
          <a:xfrm>
            <a:off x="3908369" y="4400616"/>
            <a:ext cx="827280" cy="7837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z="135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100" spc="-1" dirty="0">
                <a:solidFill>
                  <a:srgbClr val="000000"/>
                </a:solidFill>
                <a:latin typeface="Calibri"/>
                <a:ea typeface="DejaVu Sans"/>
              </a:rPr>
              <a:t>Pays de</a:t>
            </a:r>
            <a:endParaRPr lang="fr-FR" sz="11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100" spc="-1" dirty="0">
                <a:solidFill>
                  <a:srgbClr val="000000"/>
                </a:solidFill>
                <a:latin typeface="Calibri"/>
                <a:ea typeface="DejaVu Sans"/>
              </a:rPr>
              <a:t>Valençay en</a:t>
            </a:r>
            <a:endParaRPr lang="fr-FR" sz="11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100" spc="-1" dirty="0">
                <a:solidFill>
                  <a:srgbClr val="000000"/>
                </a:solidFill>
                <a:latin typeface="Calibri"/>
                <a:ea typeface="DejaVu Sans"/>
              </a:rPr>
              <a:t>         Berry</a:t>
            </a:r>
            <a:endParaRPr lang="fr-FR" sz="1100" spc="-1" dirty="0">
              <a:latin typeface="Arial"/>
            </a:endParaRPr>
          </a:p>
        </p:txBody>
      </p:sp>
      <p:sp>
        <p:nvSpPr>
          <p:cNvPr id="325" name="ZoneTexte 127"/>
          <p:cNvSpPr/>
          <p:nvPr/>
        </p:nvSpPr>
        <p:spPr>
          <a:xfrm>
            <a:off x="4679773" y="5764139"/>
            <a:ext cx="698760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alibri"/>
                <a:ea typeface="DejaVu Sans"/>
              </a:rPr>
              <a:t>Pays de la Châtre en Berry</a:t>
            </a:r>
            <a:endParaRPr lang="fr-FR" sz="1200" spc="-1" dirty="0">
              <a:latin typeface="Arial"/>
            </a:endParaRPr>
          </a:p>
        </p:txBody>
      </p:sp>
      <p:sp>
        <p:nvSpPr>
          <p:cNvPr id="326" name="ZoneTexte 128"/>
          <p:cNvSpPr/>
          <p:nvPr/>
        </p:nvSpPr>
        <p:spPr>
          <a:xfrm>
            <a:off x="6823985" y="4467124"/>
            <a:ext cx="1503649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alibri"/>
                <a:ea typeface="DejaVu Sans"/>
              </a:rPr>
              <a:t>Pays d’Issoudun et de Champagne Berrichonne</a:t>
            </a:r>
            <a:endParaRPr lang="fr-FR" sz="1200" spc="-1" dirty="0">
              <a:latin typeface="Arial"/>
            </a:endParaRPr>
          </a:p>
        </p:txBody>
      </p:sp>
      <p:sp>
        <p:nvSpPr>
          <p:cNvPr id="327" name="Connecteur droit 129"/>
          <p:cNvSpPr/>
          <p:nvPr/>
        </p:nvSpPr>
        <p:spPr>
          <a:xfrm flipH="1">
            <a:off x="4946496" y="4795504"/>
            <a:ext cx="2026406" cy="238371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ZoneTexte 133"/>
          <p:cNvSpPr/>
          <p:nvPr/>
        </p:nvSpPr>
        <p:spPr>
          <a:xfrm>
            <a:off x="3548121" y="6569126"/>
            <a:ext cx="2655923" cy="2528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alibri"/>
                <a:ea typeface="DejaVu Sans"/>
              </a:rPr>
              <a:t>CC Eguzon-Argenton -Val de Creuse</a:t>
            </a:r>
            <a:endParaRPr lang="fr-FR" sz="1200" spc="-1" dirty="0">
              <a:latin typeface="Arial"/>
            </a:endParaRPr>
          </a:p>
        </p:txBody>
      </p:sp>
      <p:sp>
        <p:nvSpPr>
          <p:cNvPr id="329" name="Connecteur droit 134"/>
          <p:cNvSpPr/>
          <p:nvPr/>
        </p:nvSpPr>
        <p:spPr>
          <a:xfrm flipV="1">
            <a:off x="4368020" y="5847793"/>
            <a:ext cx="33095" cy="730112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2" name="ZoneTexte 141"/>
          <p:cNvSpPr/>
          <p:nvPr/>
        </p:nvSpPr>
        <p:spPr>
          <a:xfrm>
            <a:off x="3387061" y="5511217"/>
            <a:ext cx="698760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alibri"/>
                <a:ea typeface="DejaVu Sans"/>
              </a:rPr>
              <a:t>PNR de la Brenne</a:t>
            </a:r>
            <a:endParaRPr lang="fr-FR" sz="1200" spc="-1" dirty="0">
              <a:latin typeface="Arial"/>
            </a:endParaRPr>
          </a:p>
        </p:txBody>
      </p:sp>
      <p:sp>
        <p:nvSpPr>
          <p:cNvPr id="333" name="ZoneTexte 142"/>
          <p:cNvSpPr/>
          <p:nvPr/>
        </p:nvSpPr>
        <p:spPr>
          <a:xfrm>
            <a:off x="3762389" y="5061102"/>
            <a:ext cx="1396263" cy="622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endParaRPr lang="fr-FR" sz="14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100" spc="-1" dirty="0">
                <a:solidFill>
                  <a:srgbClr val="000000"/>
                </a:solidFill>
                <a:latin typeface="Calibri"/>
                <a:ea typeface="DejaVu Sans"/>
              </a:rPr>
              <a:t>Pays Castelroussin        Val de l’Indre</a:t>
            </a:r>
            <a:endParaRPr lang="fr-FR" sz="1100" spc="-1" dirty="0">
              <a:latin typeface="Arial"/>
            </a:endParaRPr>
          </a:p>
        </p:txBody>
      </p:sp>
      <p:pic>
        <p:nvPicPr>
          <p:cNvPr id="334" name="Image 145"/>
          <p:cNvPicPr/>
          <p:nvPr/>
        </p:nvPicPr>
        <p:blipFill>
          <a:blip r:embed="rId5"/>
          <a:stretch/>
        </p:blipFill>
        <p:spPr>
          <a:xfrm>
            <a:off x="544043" y="6230902"/>
            <a:ext cx="444690" cy="434160"/>
          </a:xfrm>
          <a:prstGeom prst="rect">
            <a:avLst/>
          </a:prstGeom>
          <a:ln w="0">
            <a:noFill/>
          </a:ln>
        </p:spPr>
      </p:pic>
      <p:pic>
        <p:nvPicPr>
          <p:cNvPr id="335" name="Image 146" descr="Une image contenant extérieur, signe, assis, dessin&#10;&#10;Description générée automatiquement"/>
          <p:cNvPicPr/>
          <p:nvPr/>
        </p:nvPicPr>
        <p:blipFill>
          <a:blip r:embed="rId6"/>
          <a:stretch/>
        </p:blipFill>
        <p:spPr>
          <a:xfrm>
            <a:off x="1092240" y="6213742"/>
            <a:ext cx="423630" cy="400680"/>
          </a:xfrm>
          <a:prstGeom prst="rect">
            <a:avLst/>
          </a:prstGeom>
          <a:ln w="0">
            <a:noFill/>
          </a:ln>
        </p:spPr>
      </p:pic>
      <p:pic>
        <p:nvPicPr>
          <p:cNvPr id="336" name="Picture 2" descr="Afficher l'image d'origine"/>
          <p:cNvPicPr/>
          <p:nvPr/>
        </p:nvPicPr>
        <p:blipFill>
          <a:blip r:embed="rId7"/>
          <a:stretch/>
        </p:blipFill>
        <p:spPr>
          <a:xfrm>
            <a:off x="1502051" y="6257218"/>
            <a:ext cx="638550" cy="408780"/>
          </a:xfrm>
          <a:prstGeom prst="rect">
            <a:avLst/>
          </a:prstGeom>
          <a:ln w="0">
            <a:noFill/>
          </a:ln>
        </p:spPr>
      </p:pic>
      <p:grpSp>
        <p:nvGrpSpPr>
          <p:cNvPr id="337" name="Groupe 181"/>
          <p:cNvGrpSpPr/>
          <p:nvPr/>
        </p:nvGrpSpPr>
        <p:grpSpPr>
          <a:xfrm>
            <a:off x="441499" y="5289984"/>
            <a:ext cx="2525526" cy="785652"/>
            <a:chOff x="108720" y="4527720"/>
            <a:chExt cx="2279160" cy="718920"/>
          </a:xfrm>
          <a:solidFill>
            <a:srgbClr val="199A10"/>
          </a:solidFill>
        </p:grpSpPr>
        <p:sp>
          <p:nvSpPr>
            <p:cNvPr id="338" name="Rectangle 178"/>
            <p:cNvSpPr/>
            <p:nvPr/>
          </p:nvSpPr>
          <p:spPr>
            <a:xfrm>
              <a:off x="108720" y="4527720"/>
              <a:ext cx="2279160" cy="718920"/>
            </a:xfrm>
            <a:prstGeom prst="rect">
              <a:avLst/>
            </a:prstGeom>
            <a:grp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339" name="Image 177"/>
            <p:cNvPicPr/>
            <p:nvPr/>
          </p:nvPicPr>
          <p:blipFill>
            <a:blip r:embed="rId8"/>
            <a:stretch/>
          </p:blipFill>
          <p:spPr>
            <a:xfrm>
              <a:off x="1088251" y="4639680"/>
              <a:ext cx="549360" cy="503640"/>
            </a:xfrm>
            <a:prstGeom prst="rect">
              <a:avLst/>
            </a:prstGeom>
            <a:grpFill/>
            <a:ln w="0">
              <a:noFill/>
            </a:ln>
          </p:spPr>
        </p:pic>
        <p:sp>
          <p:nvSpPr>
            <p:cNvPr id="340" name="ZoneTexte 179"/>
            <p:cNvSpPr/>
            <p:nvPr/>
          </p:nvSpPr>
          <p:spPr>
            <a:xfrm>
              <a:off x="121191" y="4689440"/>
              <a:ext cx="957095" cy="400331"/>
            </a:xfrm>
            <a:prstGeom prst="rect">
              <a:avLst/>
            </a:prstGeom>
            <a:grp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67500" tIns="33750" rIns="67500" bIns="337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200" spc="-1" dirty="0">
                  <a:latin typeface="Calibri"/>
                  <a:ea typeface="DejaVu Sans"/>
                </a:rPr>
                <a:t>Département Indre-et-Loire</a:t>
              </a:r>
              <a:endParaRPr lang="fr-FR" sz="1200" spc="-1" dirty="0">
                <a:latin typeface="Arial"/>
              </a:endParaRPr>
            </a:p>
          </p:txBody>
        </p:sp>
        <p:pic>
          <p:nvPicPr>
            <p:cNvPr id="341" name="Image 180"/>
            <p:cNvPicPr/>
            <p:nvPr/>
          </p:nvPicPr>
          <p:blipFill>
            <a:blip r:embed="rId9"/>
            <a:stretch/>
          </p:blipFill>
          <p:spPr>
            <a:xfrm>
              <a:off x="1705320" y="4639680"/>
              <a:ext cx="551160" cy="505440"/>
            </a:xfrm>
            <a:prstGeom prst="rect">
              <a:avLst/>
            </a:prstGeom>
            <a:grpFill/>
            <a:ln w="0">
              <a:noFill/>
            </a:ln>
          </p:spPr>
        </p:pic>
      </p:grpSp>
      <p:grpSp>
        <p:nvGrpSpPr>
          <p:cNvPr id="342" name="Groupe 195"/>
          <p:cNvGrpSpPr/>
          <p:nvPr/>
        </p:nvGrpSpPr>
        <p:grpSpPr>
          <a:xfrm>
            <a:off x="6060622" y="1411363"/>
            <a:ext cx="2419896" cy="632377"/>
            <a:chOff x="6201000" y="1676520"/>
            <a:chExt cx="2248560" cy="656640"/>
          </a:xfrm>
        </p:grpSpPr>
        <p:sp>
          <p:nvSpPr>
            <p:cNvPr id="343" name="Rectangle 191"/>
            <p:cNvSpPr/>
            <p:nvPr/>
          </p:nvSpPr>
          <p:spPr>
            <a:xfrm>
              <a:off x="6201000" y="1676520"/>
              <a:ext cx="2248560" cy="656640"/>
            </a:xfrm>
            <a:prstGeom prst="rect">
              <a:avLst/>
            </a:prstGeom>
            <a:solidFill>
              <a:srgbClr val="199A10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4" name="ZoneTexte 192"/>
            <p:cNvSpPr/>
            <p:nvPr/>
          </p:nvSpPr>
          <p:spPr>
            <a:xfrm>
              <a:off x="6233400" y="1815840"/>
              <a:ext cx="936360" cy="45427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7500" tIns="33750" rIns="67500" bIns="337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200" spc="-1" dirty="0">
                  <a:latin typeface="Calibri"/>
                  <a:ea typeface="DejaVu Sans"/>
                </a:rPr>
                <a:t>Département Loiret</a:t>
              </a:r>
              <a:endParaRPr lang="fr-FR" sz="1200" spc="-1" dirty="0">
                <a:latin typeface="Arial"/>
              </a:endParaRPr>
            </a:p>
          </p:txBody>
        </p:sp>
        <p:pic>
          <p:nvPicPr>
            <p:cNvPr id="345" name="Image 193"/>
            <p:cNvPicPr/>
            <p:nvPr/>
          </p:nvPicPr>
          <p:blipFill>
            <a:blip r:embed="rId10"/>
            <a:stretch/>
          </p:blipFill>
          <p:spPr>
            <a:xfrm>
              <a:off x="7167600" y="1763640"/>
              <a:ext cx="524160" cy="486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46" name="Image 194"/>
            <p:cNvPicPr/>
            <p:nvPr/>
          </p:nvPicPr>
          <p:blipFill>
            <a:blip r:embed="rId11"/>
            <a:stretch/>
          </p:blipFill>
          <p:spPr>
            <a:xfrm>
              <a:off x="7835400" y="1763640"/>
              <a:ext cx="486360" cy="486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47" name="ZoneTexte 66"/>
          <p:cNvSpPr/>
          <p:nvPr/>
        </p:nvSpPr>
        <p:spPr>
          <a:xfrm>
            <a:off x="261131" y="3432248"/>
            <a:ext cx="1868742" cy="4374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alibri"/>
                <a:ea typeface="DejaVu Sans"/>
              </a:rPr>
              <a:t>CC Touraine Ouest Val de Loire</a:t>
            </a:r>
            <a:endParaRPr lang="fr-FR" sz="1200" spc="-1" dirty="0">
              <a:latin typeface="Arial"/>
            </a:endParaRPr>
          </a:p>
        </p:txBody>
      </p:sp>
      <p:sp>
        <p:nvSpPr>
          <p:cNvPr id="348" name="Connecteur droit 67"/>
          <p:cNvSpPr/>
          <p:nvPr/>
        </p:nvSpPr>
        <p:spPr>
          <a:xfrm>
            <a:off x="1619953" y="3761677"/>
            <a:ext cx="736282" cy="96363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9" name="ZoneTexte 39_0"/>
          <p:cNvSpPr/>
          <p:nvPr/>
        </p:nvSpPr>
        <p:spPr>
          <a:xfrm>
            <a:off x="5851805" y="2548710"/>
            <a:ext cx="1038932" cy="4374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alibri"/>
                <a:ea typeface="DejaVu Sans"/>
              </a:rPr>
              <a:t>PETR Gâtinais montargois</a:t>
            </a:r>
            <a:endParaRPr lang="fr-FR" sz="1200" spc="-1" dirty="0">
              <a:latin typeface="Arial"/>
            </a:endParaRPr>
          </a:p>
        </p:txBody>
      </p:sp>
      <p:sp>
        <p:nvSpPr>
          <p:cNvPr id="73" name="Connecteur droit 75"/>
          <p:cNvSpPr/>
          <p:nvPr/>
        </p:nvSpPr>
        <p:spPr>
          <a:xfrm flipV="1">
            <a:off x="1813064" y="4337450"/>
            <a:ext cx="757601" cy="173110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" name="Connecteur droit 67">
            <a:extLst>
              <a:ext uri="{FF2B5EF4-FFF2-40B4-BE49-F238E27FC236}">
                <a16:creationId xmlns:a16="http://schemas.microsoft.com/office/drawing/2014/main" id="{6FD3240A-4F1C-416D-B40A-0DBC018E3980}"/>
              </a:ext>
            </a:extLst>
          </p:cNvPr>
          <p:cNvSpPr/>
          <p:nvPr/>
        </p:nvSpPr>
        <p:spPr>
          <a:xfrm>
            <a:off x="3204878" y="1568584"/>
            <a:ext cx="319220" cy="101016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" name="Connecteur droit 129">
            <a:extLst>
              <a:ext uri="{FF2B5EF4-FFF2-40B4-BE49-F238E27FC236}">
                <a16:creationId xmlns:a16="http://schemas.microsoft.com/office/drawing/2014/main" id="{901558B8-E0F3-45D7-A22C-A31059357DBE}"/>
              </a:ext>
            </a:extLst>
          </p:cNvPr>
          <p:cNvSpPr/>
          <p:nvPr/>
        </p:nvSpPr>
        <p:spPr>
          <a:xfrm flipH="1" flipV="1">
            <a:off x="5680451" y="3055545"/>
            <a:ext cx="1210286" cy="217035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" name="Connecteur droit 67">
            <a:extLst>
              <a:ext uri="{FF2B5EF4-FFF2-40B4-BE49-F238E27FC236}">
                <a16:creationId xmlns:a16="http://schemas.microsoft.com/office/drawing/2014/main" id="{9C637115-4AFC-47B4-B3F9-790C0C41BB2F}"/>
              </a:ext>
            </a:extLst>
          </p:cNvPr>
          <p:cNvSpPr/>
          <p:nvPr/>
        </p:nvSpPr>
        <p:spPr>
          <a:xfrm>
            <a:off x="3598731" y="503017"/>
            <a:ext cx="336799" cy="422458"/>
          </a:xfrm>
          <a:prstGeom prst="line">
            <a:avLst/>
          </a:prstGeom>
          <a:ln>
            <a:solidFill>
              <a:srgbClr val="948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FB832A1-921A-4A89-92AA-B06FB11434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8" t="87758" r="8955"/>
          <a:stretch/>
        </p:blipFill>
        <p:spPr>
          <a:xfrm>
            <a:off x="6854814" y="5844812"/>
            <a:ext cx="1696819" cy="7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74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3"/>
          <p:cNvPicPr/>
          <p:nvPr/>
        </p:nvPicPr>
        <p:blipFill>
          <a:blip r:embed="rId3"/>
          <a:srcRect l="33140"/>
          <a:stretch/>
        </p:blipFill>
        <p:spPr>
          <a:xfrm>
            <a:off x="2771640" y="0"/>
            <a:ext cx="6442920" cy="6813720"/>
          </a:xfrm>
          <a:prstGeom prst="rect">
            <a:avLst/>
          </a:prstGeom>
          <a:ln w="0">
            <a:noFill/>
          </a:ln>
        </p:spPr>
      </p:pic>
      <p:sp>
        <p:nvSpPr>
          <p:cNvPr id="48" name="ZoneTexte 4"/>
          <p:cNvSpPr/>
          <p:nvPr/>
        </p:nvSpPr>
        <p:spPr>
          <a:xfrm>
            <a:off x="4716000" y="3226320"/>
            <a:ext cx="93564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199"/>
              </a:lnSpc>
            </a:pPr>
            <a:r>
              <a:rPr lang="fr-FR" sz="1300" b="0" strike="noStrike" spc="-1">
                <a:solidFill>
                  <a:srgbClr val="FFFFFF"/>
                </a:solidFill>
                <a:latin typeface="Calibri"/>
              </a:rPr>
              <a:t>Pays des Châteaux</a:t>
            </a:r>
            <a:endParaRPr lang="fr-FR" sz="1300" b="0" strike="noStrike" spc="-1">
              <a:latin typeface="Arial"/>
            </a:endParaRPr>
          </a:p>
        </p:txBody>
      </p:sp>
      <p:sp>
        <p:nvSpPr>
          <p:cNvPr id="49" name="ZoneTexte 5"/>
          <p:cNvSpPr/>
          <p:nvPr/>
        </p:nvSpPr>
        <p:spPr>
          <a:xfrm>
            <a:off x="3996000" y="2709000"/>
            <a:ext cx="93564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199"/>
              </a:lnSpc>
            </a:pPr>
            <a:r>
              <a:rPr lang="fr-FR" sz="1300" b="0" strike="noStrike" spc="-1">
                <a:solidFill>
                  <a:srgbClr val="FFFFFF"/>
                </a:solidFill>
                <a:latin typeface="Calibri"/>
              </a:rPr>
              <a:t>Pays Vendômois</a:t>
            </a:r>
            <a:endParaRPr lang="fr-FR" sz="1300" b="0" strike="noStrike" spc="-1">
              <a:latin typeface="Arial"/>
            </a:endParaRPr>
          </a:p>
        </p:txBody>
      </p:sp>
      <p:sp>
        <p:nvSpPr>
          <p:cNvPr id="50" name="ZoneTexte 6"/>
          <p:cNvSpPr/>
          <p:nvPr/>
        </p:nvSpPr>
        <p:spPr>
          <a:xfrm>
            <a:off x="3906360" y="4365000"/>
            <a:ext cx="73728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199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CC Loches Sud Touraine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51" name="ZoneTexte 7"/>
          <p:cNvSpPr/>
          <p:nvPr/>
        </p:nvSpPr>
        <p:spPr>
          <a:xfrm>
            <a:off x="4500000" y="5191200"/>
            <a:ext cx="1789920" cy="59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PNR de la Brenne et </a:t>
            </a:r>
            <a:endParaRPr lang="fr-FR" sz="1200" b="0" strike="noStrike" spc="-1">
              <a:latin typeface="Arial"/>
            </a:endParaRPr>
          </a:p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Pays Calstelroussin </a:t>
            </a:r>
            <a:endParaRPr lang="fr-FR" sz="1200" b="0" strike="noStrike" spc="-1">
              <a:latin typeface="Arial"/>
            </a:endParaRPr>
          </a:p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Val de </a:t>
            </a:r>
            <a:endParaRPr lang="fr-FR" sz="1200" b="0" strike="noStrike" spc="-1">
              <a:latin typeface="Arial"/>
            </a:endParaRPr>
          </a:p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l’Indre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52" name="ZoneTexte 8"/>
          <p:cNvSpPr/>
          <p:nvPr/>
        </p:nvSpPr>
        <p:spPr>
          <a:xfrm>
            <a:off x="6865560" y="2344320"/>
            <a:ext cx="107964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PETR Montargois-en-Gâtinais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53" name="ZoneTexte 9"/>
          <p:cNvSpPr/>
          <p:nvPr/>
        </p:nvSpPr>
        <p:spPr>
          <a:xfrm>
            <a:off x="6166080" y="2576160"/>
            <a:ext cx="81576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PETR </a:t>
            </a:r>
            <a:endParaRPr lang="fr-FR" sz="11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forêt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54" name="ZoneTexte 10"/>
          <p:cNvSpPr/>
          <p:nvPr/>
        </p:nvSpPr>
        <p:spPr>
          <a:xfrm>
            <a:off x="6327000" y="1124640"/>
            <a:ext cx="90900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Orléans Métropole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55" name="ZoneTexte 11"/>
          <p:cNvSpPr/>
          <p:nvPr/>
        </p:nvSpPr>
        <p:spPr>
          <a:xfrm>
            <a:off x="4680000" y="1845000"/>
            <a:ext cx="145152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Dunois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CC Cœur de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Beauce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56" name="ZoneTexte 12"/>
          <p:cNvSpPr/>
          <p:nvPr/>
        </p:nvSpPr>
        <p:spPr>
          <a:xfrm>
            <a:off x="4716000" y="1151640"/>
            <a:ext cx="1451520" cy="47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500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Chartres </a:t>
            </a:r>
            <a:endParaRPr lang="fr-FR" sz="1100" b="0" strike="noStrike" spc="-1">
              <a:latin typeface="Arial"/>
            </a:endParaRPr>
          </a:p>
          <a:p>
            <a:pPr algn="ctr">
              <a:lnSpc>
                <a:spcPts val="1500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Métropole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57" name="ZoneTexte 13"/>
          <p:cNvSpPr/>
          <p:nvPr/>
        </p:nvSpPr>
        <p:spPr>
          <a:xfrm>
            <a:off x="4644000" y="567000"/>
            <a:ext cx="90900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CA du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de Dreux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58" name="ZoneTexte 15"/>
          <p:cNvSpPr/>
          <p:nvPr/>
        </p:nvSpPr>
        <p:spPr>
          <a:xfrm>
            <a:off x="4644000" y="3863520"/>
            <a:ext cx="137772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Pays Vallée du Cher et du Romorantinais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59" name="ZoneTexte 16"/>
          <p:cNvSpPr/>
          <p:nvPr/>
        </p:nvSpPr>
        <p:spPr>
          <a:xfrm>
            <a:off x="6215760" y="4371120"/>
            <a:ext cx="137772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PETR Centre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Cher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60" name="ZoneTexte 17"/>
          <p:cNvSpPr/>
          <p:nvPr/>
        </p:nvSpPr>
        <p:spPr>
          <a:xfrm>
            <a:off x="6228360" y="5184360"/>
            <a:ext cx="137772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Berry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Saint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Amandois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61" name="ZoneTexte 18"/>
          <p:cNvSpPr/>
          <p:nvPr/>
        </p:nvSpPr>
        <p:spPr>
          <a:xfrm>
            <a:off x="5508000" y="5760360"/>
            <a:ext cx="102348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de la Châtre en Berry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62" name="ZoneTexte 19"/>
          <p:cNvSpPr/>
          <p:nvPr/>
        </p:nvSpPr>
        <p:spPr>
          <a:xfrm>
            <a:off x="7741800" y="4344480"/>
            <a:ext cx="140184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d’Issoudun et de Champagne Berrichonne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63" name="ZoneTexte 20"/>
          <p:cNvSpPr/>
          <p:nvPr/>
        </p:nvSpPr>
        <p:spPr>
          <a:xfrm>
            <a:off x="3618360" y="5922360"/>
            <a:ext cx="102348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CC Eguzon-Argenton-Val de Creuse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64" name="ZoneTexte 21"/>
          <p:cNvSpPr/>
          <p:nvPr/>
        </p:nvSpPr>
        <p:spPr>
          <a:xfrm>
            <a:off x="1949040" y="3288600"/>
            <a:ext cx="131148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CC Touraine Vallée de l’Indre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65" name="ZoneTexte 22"/>
          <p:cNvSpPr/>
          <p:nvPr/>
        </p:nvSpPr>
        <p:spPr>
          <a:xfrm>
            <a:off x="6228360" y="2817360"/>
            <a:ext cx="81576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d’Orléans Loire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66" name="ZoneTexte 23"/>
          <p:cNvSpPr/>
          <p:nvPr/>
        </p:nvSpPr>
        <p:spPr>
          <a:xfrm>
            <a:off x="6348240" y="3077280"/>
            <a:ext cx="81576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Sologne 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67" name="ZoneTexte 24"/>
          <p:cNvSpPr/>
          <p:nvPr/>
        </p:nvSpPr>
        <p:spPr>
          <a:xfrm>
            <a:off x="2771640" y="5519880"/>
            <a:ext cx="131148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de Valençay en Berry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68" name="Rectangle 26"/>
          <p:cNvSpPr/>
          <p:nvPr/>
        </p:nvSpPr>
        <p:spPr>
          <a:xfrm>
            <a:off x="2483640" y="476640"/>
            <a:ext cx="1134360" cy="963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T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69" name="ZoneTexte 25"/>
          <p:cNvSpPr/>
          <p:nvPr/>
        </p:nvSpPr>
        <p:spPr>
          <a:xfrm>
            <a:off x="2051640" y="2936520"/>
            <a:ext cx="131148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Tours Métropole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70" name="ZoneTexte 27"/>
          <p:cNvSpPr/>
          <p:nvPr/>
        </p:nvSpPr>
        <p:spPr>
          <a:xfrm>
            <a:off x="2459520" y="2430360"/>
            <a:ext cx="160272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CC Touraine Est Vallée et CC du Val d’Amboise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71" name="ZoneTexte 28"/>
          <p:cNvSpPr/>
          <p:nvPr/>
        </p:nvSpPr>
        <p:spPr>
          <a:xfrm>
            <a:off x="1949040" y="4860720"/>
            <a:ext cx="147348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CC Chinon Vienne et Loire et CC Touraine Val de Vienne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72" name="Connecteur droit 30"/>
          <p:cNvSpPr/>
          <p:nvPr/>
        </p:nvSpPr>
        <p:spPr>
          <a:xfrm>
            <a:off x="2459520" y="2778840"/>
            <a:ext cx="160812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3" name="Connecteur droit 29"/>
          <p:cNvSpPr/>
          <p:nvPr/>
        </p:nvSpPr>
        <p:spPr>
          <a:xfrm>
            <a:off x="2021040" y="3157560"/>
            <a:ext cx="1254600" cy="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4" name="Connecteur droit 31"/>
          <p:cNvSpPr/>
          <p:nvPr/>
        </p:nvSpPr>
        <p:spPr>
          <a:xfrm>
            <a:off x="1856160" y="3624120"/>
            <a:ext cx="1254960" cy="18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5" name="Connecteur droit 32"/>
          <p:cNvSpPr/>
          <p:nvPr/>
        </p:nvSpPr>
        <p:spPr>
          <a:xfrm>
            <a:off x="1980720" y="5335920"/>
            <a:ext cx="1254960" cy="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" name="Connecteur droit 33"/>
          <p:cNvSpPr/>
          <p:nvPr/>
        </p:nvSpPr>
        <p:spPr>
          <a:xfrm>
            <a:off x="2843640" y="5824440"/>
            <a:ext cx="107316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7" name="Connecteur droit 36"/>
          <p:cNvSpPr/>
          <p:nvPr/>
        </p:nvSpPr>
        <p:spPr>
          <a:xfrm>
            <a:off x="3681360" y="6399360"/>
            <a:ext cx="818280" cy="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" name="Connecteur droit 38"/>
          <p:cNvSpPr/>
          <p:nvPr/>
        </p:nvSpPr>
        <p:spPr>
          <a:xfrm>
            <a:off x="3491640" y="1618920"/>
            <a:ext cx="52992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" name="Connecteur droit 41"/>
          <p:cNvSpPr/>
          <p:nvPr/>
        </p:nvSpPr>
        <p:spPr>
          <a:xfrm>
            <a:off x="6372000" y="1484640"/>
            <a:ext cx="79200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0" name="Connecteur droit 44"/>
          <p:cNvSpPr/>
          <p:nvPr/>
        </p:nvSpPr>
        <p:spPr>
          <a:xfrm>
            <a:off x="8028360" y="4797000"/>
            <a:ext cx="103932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" name="Rectangle 37"/>
          <p:cNvSpPr/>
          <p:nvPr/>
        </p:nvSpPr>
        <p:spPr>
          <a:xfrm>
            <a:off x="6893280" y="6072480"/>
            <a:ext cx="2210400" cy="74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2" name="Image 45"/>
          <p:cNvPicPr/>
          <p:nvPr/>
        </p:nvPicPr>
        <p:blipFill>
          <a:blip r:embed="rId3"/>
          <a:srcRect l="74883" t="89484" b="3754"/>
          <a:stretch/>
        </p:blipFill>
        <p:spPr>
          <a:xfrm>
            <a:off x="6732360" y="6237360"/>
            <a:ext cx="2433240" cy="436680"/>
          </a:xfrm>
          <a:prstGeom prst="rect">
            <a:avLst/>
          </a:prstGeom>
          <a:ln w="0">
            <a:noFill/>
          </a:ln>
        </p:spPr>
      </p:pic>
      <p:sp>
        <p:nvSpPr>
          <p:cNvPr id="83" name="Connecteur droit 34"/>
          <p:cNvSpPr/>
          <p:nvPr/>
        </p:nvSpPr>
        <p:spPr>
          <a:xfrm>
            <a:off x="2915640" y="3157560"/>
            <a:ext cx="1146600" cy="775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Connecteur droit 42"/>
          <p:cNvSpPr/>
          <p:nvPr/>
        </p:nvSpPr>
        <p:spPr>
          <a:xfrm>
            <a:off x="2604960" y="3637080"/>
            <a:ext cx="1174680" cy="51192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Connecteur droit 46"/>
          <p:cNvSpPr/>
          <p:nvPr/>
        </p:nvSpPr>
        <p:spPr>
          <a:xfrm>
            <a:off x="3300480" y="2778840"/>
            <a:ext cx="1199160" cy="93816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Triangle isocèle 43"/>
          <p:cNvSpPr/>
          <p:nvPr/>
        </p:nvSpPr>
        <p:spPr>
          <a:xfrm rot="5400000">
            <a:off x="3921120" y="1399680"/>
            <a:ext cx="329040" cy="108720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onnecteur droit 47"/>
          <p:cNvSpPr/>
          <p:nvPr/>
        </p:nvSpPr>
        <p:spPr>
          <a:xfrm flipV="1">
            <a:off x="3235680" y="4547880"/>
            <a:ext cx="405720" cy="7880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Connecteur droit 49"/>
          <p:cNvSpPr/>
          <p:nvPr/>
        </p:nvSpPr>
        <p:spPr>
          <a:xfrm flipV="1">
            <a:off x="4492440" y="6013800"/>
            <a:ext cx="949320" cy="3942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onnecteur droit 51"/>
          <p:cNvSpPr/>
          <p:nvPr/>
        </p:nvSpPr>
        <p:spPr>
          <a:xfrm flipV="1">
            <a:off x="3916800" y="4860360"/>
            <a:ext cx="1020960" cy="96408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onnecteur droit 54"/>
          <p:cNvSpPr/>
          <p:nvPr/>
        </p:nvSpPr>
        <p:spPr>
          <a:xfrm flipV="1">
            <a:off x="6263640" y="4797000"/>
            <a:ext cx="1774800" cy="31716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ZoneTexte 56"/>
          <p:cNvSpPr/>
          <p:nvPr/>
        </p:nvSpPr>
        <p:spPr>
          <a:xfrm>
            <a:off x="7848720" y="3133440"/>
            <a:ext cx="104328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Giennois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92" name="Connecteur droit 57"/>
          <p:cNvSpPr/>
          <p:nvPr/>
        </p:nvSpPr>
        <p:spPr>
          <a:xfrm>
            <a:off x="7877880" y="3359160"/>
            <a:ext cx="103932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Connecteur droit 58"/>
          <p:cNvSpPr/>
          <p:nvPr/>
        </p:nvSpPr>
        <p:spPr>
          <a:xfrm flipV="1">
            <a:off x="7584120" y="3358440"/>
            <a:ext cx="315000" cy="662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Connecteur droit 62"/>
          <p:cNvSpPr/>
          <p:nvPr/>
        </p:nvSpPr>
        <p:spPr>
          <a:xfrm flipV="1">
            <a:off x="6165720" y="1484640"/>
            <a:ext cx="566280" cy="11556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5" name="Image 67"/>
          <p:cNvPicPr/>
          <p:nvPr/>
        </p:nvPicPr>
        <p:blipFill>
          <a:blip r:embed="rId3"/>
          <a:srcRect l="1812" t="64331" r="71303" b="3721"/>
          <a:stretch/>
        </p:blipFill>
        <p:spPr>
          <a:xfrm>
            <a:off x="169200" y="149760"/>
            <a:ext cx="2458080" cy="2064960"/>
          </a:xfrm>
          <a:prstGeom prst="rect">
            <a:avLst/>
          </a:prstGeom>
          <a:ln w="0">
            <a:noFill/>
          </a:ln>
        </p:spPr>
      </p:pic>
      <p:sp>
        <p:nvSpPr>
          <p:cNvPr id="96" name="ZoneTexte 14"/>
          <p:cNvSpPr/>
          <p:nvPr/>
        </p:nvSpPr>
        <p:spPr>
          <a:xfrm>
            <a:off x="3250800" y="1289520"/>
            <a:ext cx="96084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PNR du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Perche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97" name="Rectangle 71"/>
          <p:cNvSpPr/>
          <p:nvPr/>
        </p:nvSpPr>
        <p:spPr>
          <a:xfrm>
            <a:off x="1604520" y="260640"/>
            <a:ext cx="67320" cy="1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Rectangle 72"/>
          <p:cNvSpPr/>
          <p:nvPr/>
        </p:nvSpPr>
        <p:spPr>
          <a:xfrm>
            <a:off x="1380960" y="1639440"/>
            <a:ext cx="94320" cy="13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ZoneTexte 73"/>
          <p:cNvSpPr/>
          <p:nvPr/>
        </p:nvSpPr>
        <p:spPr>
          <a:xfrm>
            <a:off x="1308960" y="1567800"/>
            <a:ext cx="14364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T</a:t>
            </a:r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ZoneTexte 4_0"/>
          <p:cNvSpPr/>
          <p:nvPr/>
        </p:nvSpPr>
        <p:spPr>
          <a:xfrm>
            <a:off x="4716000" y="3226320"/>
            <a:ext cx="93564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199"/>
              </a:lnSpc>
            </a:pPr>
            <a:r>
              <a:rPr lang="fr-FR" sz="1300" b="0" strike="noStrike" spc="-1">
                <a:solidFill>
                  <a:srgbClr val="FFFFFF"/>
                </a:solidFill>
                <a:latin typeface="Calibri"/>
              </a:rPr>
              <a:t>Pays des Châteaux</a:t>
            </a:r>
            <a:endParaRPr lang="fr-FR" sz="1300" b="0" strike="noStrike" spc="-1">
              <a:latin typeface="Arial"/>
            </a:endParaRPr>
          </a:p>
        </p:txBody>
      </p:sp>
      <p:sp>
        <p:nvSpPr>
          <p:cNvPr id="101" name="ZoneTexte 5_0"/>
          <p:cNvSpPr/>
          <p:nvPr/>
        </p:nvSpPr>
        <p:spPr>
          <a:xfrm>
            <a:off x="3996000" y="2709000"/>
            <a:ext cx="93564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199"/>
              </a:lnSpc>
            </a:pPr>
            <a:r>
              <a:rPr lang="fr-FR" sz="1300" b="0" strike="noStrike" spc="-1">
                <a:solidFill>
                  <a:srgbClr val="FFFFFF"/>
                </a:solidFill>
                <a:latin typeface="Calibri"/>
              </a:rPr>
              <a:t>Pays Vendômois</a:t>
            </a:r>
            <a:endParaRPr lang="fr-FR" sz="1300" b="0" strike="noStrike" spc="-1">
              <a:latin typeface="Arial"/>
            </a:endParaRPr>
          </a:p>
        </p:txBody>
      </p:sp>
      <p:sp>
        <p:nvSpPr>
          <p:cNvPr id="102" name="ZoneTexte 6_0"/>
          <p:cNvSpPr/>
          <p:nvPr/>
        </p:nvSpPr>
        <p:spPr>
          <a:xfrm>
            <a:off x="3906360" y="4365000"/>
            <a:ext cx="73728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199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CC Loches Sud Touraine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03" name="ZoneTexte 7_0"/>
          <p:cNvSpPr/>
          <p:nvPr/>
        </p:nvSpPr>
        <p:spPr>
          <a:xfrm>
            <a:off x="4500000" y="5191200"/>
            <a:ext cx="1789920" cy="59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PNR de la Brenne et </a:t>
            </a:r>
            <a:endParaRPr lang="fr-FR" sz="1200" b="0" strike="noStrike" spc="-1">
              <a:latin typeface="Arial"/>
            </a:endParaRPr>
          </a:p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Pays Calstelroussin </a:t>
            </a:r>
            <a:endParaRPr lang="fr-FR" sz="1200" b="0" strike="noStrike" spc="-1">
              <a:latin typeface="Arial"/>
            </a:endParaRPr>
          </a:p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Val de </a:t>
            </a:r>
            <a:endParaRPr lang="fr-FR" sz="1200" b="0" strike="noStrike" spc="-1">
              <a:latin typeface="Arial"/>
            </a:endParaRPr>
          </a:p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l’Indre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04" name="ZoneTexte 8_0"/>
          <p:cNvSpPr/>
          <p:nvPr/>
        </p:nvSpPr>
        <p:spPr>
          <a:xfrm>
            <a:off x="6865560" y="2344320"/>
            <a:ext cx="107964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PETR Montargois-en-Gâtinais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05" name="ZoneTexte 9_0"/>
          <p:cNvSpPr/>
          <p:nvPr/>
        </p:nvSpPr>
        <p:spPr>
          <a:xfrm>
            <a:off x="6166080" y="2576160"/>
            <a:ext cx="81576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PETR </a:t>
            </a:r>
            <a:endParaRPr lang="fr-FR" sz="11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forêt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106" name="ZoneTexte 10_0"/>
          <p:cNvSpPr/>
          <p:nvPr/>
        </p:nvSpPr>
        <p:spPr>
          <a:xfrm>
            <a:off x="6327000" y="1124640"/>
            <a:ext cx="90900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Orléans Métropole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07" name="ZoneTexte 11_0"/>
          <p:cNvSpPr/>
          <p:nvPr/>
        </p:nvSpPr>
        <p:spPr>
          <a:xfrm>
            <a:off x="4680000" y="1845000"/>
            <a:ext cx="145152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Dunois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CC Cœur de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Beauce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08" name="ZoneTexte 12_0"/>
          <p:cNvSpPr/>
          <p:nvPr/>
        </p:nvSpPr>
        <p:spPr>
          <a:xfrm>
            <a:off x="4716000" y="1151640"/>
            <a:ext cx="1451520" cy="47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500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Chartres </a:t>
            </a:r>
            <a:endParaRPr lang="fr-FR" sz="1100" b="0" strike="noStrike" spc="-1">
              <a:latin typeface="Arial"/>
            </a:endParaRPr>
          </a:p>
          <a:p>
            <a:pPr algn="ctr">
              <a:lnSpc>
                <a:spcPts val="1500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Métropole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109" name="ZoneTexte 13_0"/>
          <p:cNvSpPr/>
          <p:nvPr/>
        </p:nvSpPr>
        <p:spPr>
          <a:xfrm>
            <a:off x="4644000" y="567000"/>
            <a:ext cx="90900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CA du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de Dreux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10" name="ZoneTexte 15_0"/>
          <p:cNvSpPr/>
          <p:nvPr/>
        </p:nvSpPr>
        <p:spPr>
          <a:xfrm>
            <a:off x="4644000" y="3863520"/>
            <a:ext cx="137772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Pays Vallée du Cher et du Romorantinais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111" name="ZoneTexte 16_0"/>
          <p:cNvSpPr/>
          <p:nvPr/>
        </p:nvSpPr>
        <p:spPr>
          <a:xfrm>
            <a:off x="6215760" y="4371120"/>
            <a:ext cx="137772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PETR Centre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Cher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12" name="ZoneTexte 17_0"/>
          <p:cNvSpPr/>
          <p:nvPr/>
        </p:nvSpPr>
        <p:spPr>
          <a:xfrm>
            <a:off x="6228360" y="5184360"/>
            <a:ext cx="137772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Berry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Saint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Amandois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13" name="ZoneTexte 18_0"/>
          <p:cNvSpPr/>
          <p:nvPr/>
        </p:nvSpPr>
        <p:spPr>
          <a:xfrm>
            <a:off x="5508000" y="5760360"/>
            <a:ext cx="102348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de la Châtre en Berry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14" name="ZoneTexte 19_0"/>
          <p:cNvSpPr/>
          <p:nvPr/>
        </p:nvSpPr>
        <p:spPr>
          <a:xfrm>
            <a:off x="7741800" y="4344480"/>
            <a:ext cx="140184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d’Issoudun et de Champagne Berrichonne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15" name="ZoneTexte 20_0"/>
          <p:cNvSpPr/>
          <p:nvPr/>
        </p:nvSpPr>
        <p:spPr>
          <a:xfrm>
            <a:off x="3618360" y="5922360"/>
            <a:ext cx="102348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CC Eguzon-Argenton-Val de Creuse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16" name="ZoneTexte 21_0"/>
          <p:cNvSpPr/>
          <p:nvPr/>
        </p:nvSpPr>
        <p:spPr>
          <a:xfrm>
            <a:off x="1949040" y="3288600"/>
            <a:ext cx="131148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CC Touraine Vallée de l’Indre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17" name="ZoneTexte 22_0"/>
          <p:cNvSpPr/>
          <p:nvPr/>
        </p:nvSpPr>
        <p:spPr>
          <a:xfrm>
            <a:off x="6228360" y="2817360"/>
            <a:ext cx="81576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d’Orléans Loire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118" name="ZoneTexte 23_0"/>
          <p:cNvSpPr/>
          <p:nvPr/>
        </p:nvSpPr>
        <p:spPr>
          <a:xfrm>
            <a:off x="6348240" y="3077280"/>
            <a:ext cx="81576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Sologne 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119" name="ZoneTexte 24_0"/>
          <p:cNvSpPr/>
          <p:nvPr/>
        </p:nvSpPr>
        <p:spPr>
          <a:xfrm>
            <a:off x="2771640" y="5519880"/>
            <a:ext cx="131148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de Valençay en Berry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20" name="Rectangle 26_0"/>
          <p:cNvSpPr/>
          <p:nvPr/>
        </p:nvSpPr>
        <p:spPr>
          <a:xfrm>
            <a:off x="2483640" y="476640"/>
            <a:ext cx="1134360" cy="963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T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21" name="ZoneTexte 25_0"/>
          <p:cNvSpPr/>
          <p:nvPr/>
        </p:nvSpPr>
        <p:spPr>
          <a:xfrm>
            <a:off x="2051640" y="2936520"/>
            <a:ext cx="131148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Tours Métropole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22" name="ZoneTexte 27_0"/>
          <p:cNvSpPr/>
          <p:nvPr/>
        </p:nvSpPr>
        <p:spPr>
          <a:xfrm>
            <a:off x="2459520" y="2430360"/>
            <a:ext cx="160272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CC Touraine Est Vallée et CC du Val d’Amboise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23" name="ZoneTexte 28_0"/>
          <p:cNvSpPr/>
          <p:nvPr/>
        </p:nvSpPr>
        <p:spPr>
          <a:xfrm>
            <a:off x="1949040" y="4860720"/>
            <a:ext cx="147348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CC Chinon Vienne et Loire et CC Touraine Val de Vienne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24" name="Connecteur droit 30_0"/>
          <p:cNvSpPr/>
          <p:nvPr/>
        </p:nvSpPr>
        <p:spPr>
          <a:xfrm>
            <a:off x="2459520" y="2778840"/>
            <a:ext cx="160812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onnecteur droit 29_0"/>
          <p:cNvSpPr/>
          <p:nvPr/>
        </p:nvSpPr>
        <p:spPr>
          <a:xfrm>
            <a:off x="2021040" y="3157560"/>
            <a:ext cx="1254600" cy="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onnecteur droit 31_0"/>
          <p:cNvSpPr/>
          <p:nvPr/>
        </p:nvSpPr>
        <p:spPr>
          <a:xfrm>
            <a:off x="1856160" y="3624120"/>
            <a:ext cx="1254960" cy="18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onnecteur droit 32_0"/>
          <p:cNvSpPr/>
          <p:nvPr/>
        </p:nvSpPr>
        <p:spPr>
          <a:xfrm>
            <a:off x="1980720" y="5335920"/>
            <a:ext cx="1254960" cy="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onnecteur droit 33_0"/>
          <p:cNvSpPr/>
          <p:nvPr/>
        </p:nvSpPr>
        <p:spPr>
          <a:xfrm>
            <a:off x="2843640" y="5824440"/>
            <a:ext cx="107316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onnecteur droit 36_0"/>
          <p:cNvSpPr/>
          <p:nvPr/>
        </p:nvSpPr>
        <p:spPr>
          <a:xfrm>
            <a:off x="3681360" y="6399360"/>
            <a:ext cx="818280" cy="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onnecteur droit 38_0"/>
          <p:cNvSpPr/>
          <p:nvPr/>
        </p:nvSpPr>
        <p:spPr>
          <a:xfrm>
            <a:off x="3491640" y="1618920"/>
            <a:ext cx="52992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onnecteur droit 41_0"/>
          <p:cNvSpPr/>
          <p:nvPr/>
        </p:nvSpPr>
        <p:spPr>
          <a:xfrm>
            <a:off x="6372000" y="1484640"/>
            <a:ext cx="79200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onnecteur droit 44_0"/>
          <p:cNvSpPr/>
          <p:nvPr/>
        </p:nvSpPr>
        <p:spPr>
          <a:xfrm>
            <a:off x="8028360" y="4797000"/>
            <a:ext cx="103932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Rectangle 37_0"/>
          <p:cNvSpPr/>
          <p:nvPr/>
        </p:nvSpPr>
        <p:spPr>
          <a:xfrm>
            <a:off x="6893280" y="6072480"/>
            <a:ext cx="2210400" cy="74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4" name="Image 45_0"/>
          <p:cNvPicPr/>
          <p:nvPr/>
        </p:nvPicPr>
        <p:blipFill>
          <a:blip r:embed="rId3"/>
          <a:srcRect l="74883" t="89484" b="3754"/>
          <a:stretch/>
        </p:blipFill>
        <p:spPr>
          <a:xfrm>
            <a:off x="6732360" y="6237360"/>
            <a:ext cx="2433240" cy="436680"/>
          </a:xfrm>
          <a:prstGeom prst="rect">
            <a:avLst/>
          </a:prstGeom>
          <a:ln w="0">
            <a:noFill/>
          </a:ln>
        </p:spPr>
      </p:pic>
      <p:sp>
        <p:nvSpPr>
          <p:cNvPr id="135" name="Connecteur droit 34_0"/>
          <p:cNvSpPr/>
          <p:nvPr/>
        </p:nvSpPr>
        <p:spPr>
          <a:xfrm>
            <a:off x="2915640" y="3157560"/>
            <a:ext cx="1146600" cy="775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onnecteur droit 42_0"/>
          <p:cNvSpPr/>
          <p:nvPr/>
        </p:nvSpPr>
        <p:spPr>
          <a:xfrm>
            <a:off x="2604960" y="3637080"/>
            <a:ext cx="1174680" cy="51192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onnecteur droit 46_0"/>
          <p:cNvSpPr/>
          <p:nvPr/>
        </p:nvSpPr>
        <p:spPr>
          <a:xfrm>
            <a:off x="3300480" y="2778840"/>
            <a:ext cx="1199160" cy="93816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Triangle isocèle 43_0"/>
          <p:cNvSpPr/>
          <p:nvPr/>
        </p:nvSpPr>
        <p:spPr>
          <a:xfrm rot="5400000">
            <a:off x="3921120" y="1399680"/>
            <a:ext cx="329040" cy="108720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onnecteur droit 47_0"/>
          <p:cNvSpPr/>
          <p:nvPr/>
        </p:nvSpPr>
        <p:spPr>
          <a:xfrm flipV="1">
            <a:off x="3235680" y="4547880"/>
            <a:ext cx="405720" cy="7880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Connecteur droit 49_0"/>
          <p:cNvSpPr/>
          <p:nvPr/>
        </p:nvSpPr>
        <p:spPr>
          <a:xfrm flipV="1">
            <a:off x="4492440" y="6013800"/>
            <a:ext cx="949320" cy="3942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onnecteur droit 51_0"/>
          <p:cNvSpPr/>
          <p:nvPr/>
        </p:nvSpPr>
        <p:spPr>
          <a:xfrm flipV="1">
            <a:off x="3916800" y="4860360"/>
            <a:ext cx="1020960" cy="96408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onnecteur droit 54_0"/>
          <p:cNvSpPr/>
          <p:nvPr/>
        </p:nvSpPr>
        <p:spPr>
          <a:xfrm flipV="1">
            <a:off x="6263640" y="4797000"/>
            <a:ext cx="1774800" cy="31716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ZoneTexte 56_0"/>
          <p:cNvSpPr/>
          <p:nvPr/>
        </p:nvSpPr>
        <p:spPr>
          <a:xfrm>
            <a:off x="7848720" y="3133440"/>
            <a:ext cx="104328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Giennois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44" name="Connecteur droit 57_0"/>
          <p:cNvSpPr/>
          <p:nvPr/>
        </p:nvSpPr>
        <p:spPr>
          <a:xfrm>
            <a:off x="7877880" y="3359160"/>
            <a:ext cx="103932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Connecteur droit 58_0"/>
          <p:cNvSpPr/>
          <p:nvPr/>
        </p:nvSpPr>
        <p:spPr>
          <a:xfrm flipV="1">
            <a:off x="7584120" y="3358440"/>
            <a:ext cx="315000" cy="662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Connecteur droit 62_0"/>
          <p:cNvSpPr/>
          <p:nvPr/>
        </p:nvSpPr>
        <p:spPr>
          <a:xfrm flipV="1">
            <a:off x="6165720" y="1484640"/>
            <a:ext cx="566280" cy="11556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7" name="Image 67_0"/>
          <p:cNvPicPr/>
          <p:nvPr/>
        </p:nvPicPr>
        <p:blipFill>
          <a:blip r:embed="rId3"/>
          <a:srcRect l="1812" t="64331" r="71303" b="3721"/>
          <a:stretch/>
        </p:blipFill>
        <p:spPr>
          <a:xfrm>
            <a:off x="169200" y="149760"/>
            <a:ext cx="2458080" cy="2064960"/>
          </a:xfrm>
          <a:prstGeom prst="rect">
            <a:avLst/>
          </a:prstGeom>
          <a:ln w="0">
            <a:noFill/>
          </a:ln>
        </p:spPr>
      </p:pic>
      <p:sp>
        <p:nvSpPr>
          <p:cNvPr id="148" name="ZoneTexte 14_0"/>
          <p:cNvSpPr/>
          <p:nvPr/>
        </p:nvSpPr>
        <p:spPr>
          <a:xfrm>
            <a:off x="3250800" y="1289520"/>
            <a:ext cx="96084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PNR du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Perche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49" name="Rectangle 71_0"/>
          <p:cNvSpPr/>
          <p:nvPr/>
        </p:nvSpPr>
        <p:spPr>
          <a:xfrm>
            <a:off x="1604520" y="260640"/>
            <a:ext cx="67320" cy="1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Rectangle 72_0"/>
          <p:cNvSpPr/>
          <p:nvPr/>
        </p:nvSpPr>
        <p:spPr>
          <a:xfrm>
            <a:off x="1380960" y="1639440"/>
            <a:ext cx="94320" cy="13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ZoneTexte 73_0"/>
          <p:cNvSpPr/>
          <p:nvPr/>
        </p:nvSpPr>
        <p:spPr>
          <a:xfrm>
            <a:off x="1308960" y="1567800"/>
            <a:ext cx="14364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T</a:t>
            </a:r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 1"/>
          <p:cNvPicPr/>
          <p:nvPr/>
        </p:nvPicPr>
        <p:blipFill>
          <a:blip r:embed="rId3"/>
          <a:srcRect l="21155" r="24299"/>
          <a:stretch/>
        </p:blipFill>
        <p:spPr>
          <a:xfrm>
            <a:off x="2843640" y="-31320"/>
            <a:ext cx="5335920" cy="6916320"/>
          </a:xfrm>
          <a:prstGeom prst="rect">
            <a:avLst/>
          </a:prstGeom>
          <a:ln w="0">
            <a:noFill/>
          </a:ln>
        </p:spPr>
      </p:pic>
      <p:sp>
        <p:nvSpPr>
          <p:cNvPr id="153" name="ZoneTexte 4"/>
          <p:cNvSpPr/>
          <p:nvPr/>
        </p:nvSpPr>
        <p:spPr>
          <a:xfrm>
            <a:off x="4716000" y="3226320"/>
            <a:ext cx="93564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199"/>
              </a:lnSpc>
            </a:pPr>
            <a:r>
              <a:rPr lang="fr-FR" sz="1300" b="0" strike="noStrike" spc="-1">
                <a:solidFill>
                  <a:srgbClr val="FFFFFF"/>
                </a:solidFill>
                <a:latin typeface="Calibri"/>
              </a:rPr>
              <a:t>Pays des Châteaux</a:t>
            </a:r>
            <a:endParaRPr lang="fr-FR" sz="1300" b="0" strike="noStrike" spc="-1">
              <a:latin typeface="Arial"/>
            </a:endParaRPr>
          </a:p>
        </p:txBody>
      </p:sp>
      <p:sp>
        <p:nvSpPr>
          <p:cNvPr id="154" name="ZoneTexte 5"/>
          <p:cNvSpPr/>
          <p:nvPr/>
        </p:nvSpPr>
        <p:spPr>
          <a:xfrm>
            <a:off x="3996000" y="2709000"/>
            <a:ext cx="93564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199"/>
              </a:lnSpc>
            </a:pPr>
            <a:r>
              <a:rPr lang="fr-FR" sz="1300" b="0" strike="noStrike" spc="-1">
                <a:solidFill>
                  <a:srgbClr val="FFFFFF"/>
                </a:solidFill>
                <a:latin typeface="Calibri"/>
              </a:rPr>
              <a:t>Pays Vendômois</a:t>
            </a:r>
            <a:endParaRPr lang="fr-FR" sz="1300" b="0" strike="noStrike" spc="-1">
              <a:latin typeface="Arial"/>
            </a:endParaRPr>
          </a:p>
        </p:txBody>
      </p:sp>
      <p:sp>
        <p:nvSpPr>
          <p:cNvPr id="155" name="ZoneTexte 6"/>
          <p:cNvSpPr/>
          <p:nvPr/>
        </p:nvSpPr>
        <p:spPr>
          <a:xfrm>
            <a:off x="3906360" y="4365000"/>
            <a:ext cx="73728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199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CC Loches Sud Touraine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56" name="ZoneTexte 7"/>
          <p:cNvSpPr/>
          <p:nvPr/>
        </p:nvSpPr>
        <p:spPr>
          <a:xfrm>
            <a:off x="4500000" y="5191200"/>
            <a:ext cx="1789920" cy="59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PNR de la Brenne et </a:t>
            </a:r>
            <a:endParaRPr lang="fr-FR" sz="1200" b="0" strike="noStrike" spc="-1">
              <a:latin typeface="Arial"/>
            </a:endParaRPr>
          </a:p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Pays Calstelroussin </a:t>
            </a:r>
            <a:endParaRPr lang="fr-FR" sz="1200" b="0" strike="noStrike" spc="-1">
              <a:latin typeface="Arial"/>
            </a:endParaRPr>
          </a:p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Val de </a:t>
            </a:r>
            <a:endParaRPr lang="fr-FR" sz="1200" b="0" strike="noStrike" spc="-1">
              <a:latin typeface="Arial"/>
            </a:endParaRPr>
          </a:p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l’Indre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57" name="ZoneTexte 8"/>
          <p:cNvSpPr/>
          <p:nvPr/>
        </p:nvSpPr>
        <p:spPr>
          <a:xfrm>
            <a:off x="6865560" y="2344320"/>
            <a:ext cx="107964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PETR Montargois-en-Gâtinais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58" name="ZoneTexte 9"/>
          <p:cNvSpPr/>
          <p:nvPr/>
        </p:nvSpPr>
        <p:spPr>
          <a:xfrm>
            <a:off x="6166080" y="2576160"/>
            <a:ext cx="81576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PETR </a:t>
            </a:r>
            <a:endParaRPr lang="fr-FR" sz="11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forêt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159" name="ZoneTexte 10"/>
          <p:cNvSpPr/>
          <p:nvPr/>
        </p:nvSpPr>
        <p:spPr>
          <a:xfrm>
            <a:off x="6327000" y="1124640"/>
            <a:ext cx="90900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Orléans Métropole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60" name="ZoneTexte 11"/>
          <p:cNvSpPr/>
          <p:nvPr/>
        </p:nvSpPr>
        <p:spPr>
          <a:xfrm>
            <a:off x="4680000" y="1845000"/>
            <a:ext cx="145152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Dunois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CC Cœur de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Beauce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61" name="ZoneTexte 12"/>
          <p:cNvSpPr/>
          <p:nvPr/>
        </p:nvSpPr>
        <p:spPr>
          <a:xfrm>
            <a:off x="4716000" y="1151640"/>
            <a:ext cx="1451520" cy="47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500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Chartres </a:t>
            </a:r>
            <a:endParaRPr lang="fr-FR" sz="1100" b="0" strike="noStrike" spc="-1">
              <a:latin typeface="Arial"/>
            </a:endParaRPr>
          </a:p>
          <a:p>
            <a:pPr algn="ctr">
              <a:lnSpc>
                <a:spcPts val="1500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Métropole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162" name="ZoneTexte 13"/>
          <p:cNvSpPr/>
          <p:nvPr/>
        </p:nvSpPr>
        <p:spPr>
          <a:xfrm>
            <a:off x="4644000" y="567000"/>
            <a:ext cx="90900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CA du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de Dreux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63" name="ZoneTexte 15"/>
          <p:cNvSpPr/>
          <p:nvPr/>
        </p:nvSpPr>
        <p:spPr>
          <a:xfrm>
            <a:off x="4644000" y="3863520"/>
            <a:ext cx="137772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Pays Vallée du Cher et du Romorantinais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164" name="ZoneTexte 16"/>
          <p:cNvSpPr/>
          <p:nvPr/>
        </p:nvSpPr>
        <p:spPr>
          <a:xfrm>
            <a:off x="6215760" y="4371120"/>
            <a:ext cx="137772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PETR Centre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Cher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65" name="ZoneTexte 17"/>
          <p:cNvSpPr/>
          <p:nvPr/>
        </p:nvSpPr>
        <p:spPr>
          <a:xfrm>
            <a:off x="6228360" y="5184360"/>
            <a:ext cx="137772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Berry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Saint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Amandois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66" name="ZoneTexte 18"/>
          <p:cNvSpPr/>
          <p:nvPr/>
        </p:nvSpPr>
        <p:spPr>
          <a:xfrm>
            <a:off x="5508000" y="5760360"/>
            <a:ext cx="102348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de la Châtre en Berry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67" name="ZoneTexte 19"/>
          <p:cNvSpPr/>
          <p:nvPr/>
        </p:nvSpPr>
        <p:spPr>
          <a:xfrm>
            <a:off x="7741800" y="4344480"/>
            <a:ext cx="140184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d’Issoudun et de Champagne Berrichonne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68" name="ZoneTexte 20"/>
          <p:cNvSpPr/>
          <p:nvPr/>
        </p:nvSpPr>
        <p:spPr>
          <a:xfrm>
            <a:off x="3618360" y="5922360"/>
            <a:ext cx="102348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CC Eguzon-Argenton-Val de Creuse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69" name="ZoneTexte 21"/>
          <p:cNvSpPr/>
          <p:nvPr/>
        </p:nvSpPr>
        <p:spPr>
          <a:xfrm>
            <a:off x="1949040" y="3288600"/>
            <a:ext cx="131148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CC Touraine Vallée de l’Indre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70" name="ZoneTexte 22"/>
          <p:cNvSpPr/>
          <p:nvPr/>
        </p:nvSpPr>
        <p:spPr>
          <a:xfrm>
            <a:off x="6228360" y="2817360"/>
            <a:ext cx="81576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d’Orléans Loire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171" name="ZoneTexte 23"/>
          <p:cNvSpPr/>
          <p:nvPr/>
        </p:nvSpPr>
        <p:spPr>
          <a:xfrm>
            <a:off x="6348240" y="3077280"/>
            <a:ext cx="81576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100" b="0" strike="noStrike" spc="-1">
                <a:solidFill>
                  <a:srgbClr val="000000"/>
                </a:solidFill>
                <a:latin typeface="Calibri"/>
              </a:rPr>
              <a:t>Sologne 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172" name="ZoneTexte 24"/>
          <p:cNvSpPr/>
          <p:nvPr/>
        </p:nvSpPr>
        <p:spPr>
          <a:xfrm>
            <a:off x="2771640" y="5519880"/>
            <a:ext cx="131148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de Valençay en Berry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73" name="Rectangle 26"/>
          <p:cNvSpPr/>
          <p:nvPr/>
        </p:nvSpPr>
        <p:spPr>
          <a:xfrm>
            <a:off x="2483640" y="476640"/>
            <a:ext cx="1134360" cy="963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T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74" name="ZoneTexte 25"/>
          <p:cNvSpPr/>
          <p:nvPr/>
        </p:nvSpPr>
        <p:spPr>
          <a:xfrm>
            <a:off x="2051640" y="2936520"/>
            <a:ext cx="131148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Tours Métropole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75" name="ZoneTexte 27"/>
          <p:cNvSpPr/>
          <p:nvPr/>
        </p:nvSpPr>
        <p:spPr>
          <a:xfrm>
            <a:off x="2459520" y="2430360"/>
            <a:ext cx="160272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CC Touraine Est Vallée et CC du Val d’Amboise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76" name="ZoneTexte 28"/>
          <p:cNvSpPr/>
          <p:nvPr/>
        </p:nvSpPr>
        <p:spPr>
          <a:xfrm>
            <a:off x="1949040" y="4860720"/>
            <a:ext cx="147348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CC Chinon Vienne et Loire et CC Touraine Val de Vienne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77" name="Connecteur droit 30"/>
          <p:cNvSpPr/>
          <p:nvPr/>
        </p:nvSpPr>
        <p:spPr>
          <a:xfrm>
            <a:off x="2459520" y="2778840"/>
            <a:ext cx="160812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Connecteur droit 29"/>
          <p:cNvSpPr/>
          <p:nvPr/>
        </p:nvSpPr>
        <p:spPr>
          <a:xfrm>
            <a:off x="2021040" y="3157560"/>
            <a:ext cx="1254600" cy="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Connecteur droit 31"/>
          <p:cNvSpPr/>
          <p:nvPr/>
        </p:nvSpPr>
        <p:spPr>
          <a:xfrm>
            <a:off x="1856160" y="3624120"/>
            <a:ext cx="1254960" cy="18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Connecteur droit 32"/>
          <p:cNvSpPr/>
          <p:nvPr/>
        </p:nvSpPr>
        <p:spPr>
          <a:xfrm>
            <a:off x="1980720" y="5335920"/>
            <a:ext cx="1254960" cy="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Connecteur droit 33"/>
          <p:cNvSpPr/>
          <p:nvPr/>
        </p:nvSpPr>
        <p:spPr>
          <a:xfrm>
            <a:off x="2843640" y="5824440"/>
            <a:ext cx="107316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Connecteur droit 36"/>
          <p:cNvSpPr/>
          <p:nvPr/>
        </p:nvSpPr>
        <p:spPr>
          <a:xfrm>
            <a:off x="3681360" y="6399360"/>
            <a:ext cx="818280" cy="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Connecteur droit 38"/>
          <p:cNvSpPr/>
          <p:nvPr/>
        </p:nvSpPr>
        <p:spPr>
          <a:xfrm>
            <a:off x="3491640" y="1618920"/>
            <a:ext cx="52992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Connecteur droit 41"/>
          <p:cNvSpPr/>
          <p:nvPr/>
        </p:nvSpPr>
        <p:spPr>
          <a:xfrm>
            <a:off x="6372000" y="1484640"/>
            <a:ext cx="79200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Connecteur droit 44"/>
          <p:cNvSpPr/>
          <p:nvPr/>
        </p:nvSpPr>
        <p:spPr>
          <a:xfrm>
            <a:off x="8028360" y="4797000"/>
            <a:ext cx="103932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Rectangle 37"/>
          <p:cNvSpPr/>
          <p:nvPr/>
        </p:nvSpPr>
        <p:spPr>
          <a:xfrm>
            <a:off x="6893280" y="6165360"/>
            <a:ext cx="2210400" cy="64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7" name="Image 45"/>
          <p:cNvPicPr/>
          <p:nvPr/>
        </p:nvPicPr>
        <p:blipFill>
          <a:blip r:embed="rId4"/>
          <a:srcRect l="74883" t="89484" b="3754"/>
          <a:stretch/>
        </p:blipFill>
        <p:spPr>
          <a:xfrm>
            <a:off x="6660360" y="6376320"/>
            <a:ext cx="2433240" cy="436680"/>
          </a:xfrm>
          <a:prstGeom prst="rect">
            <a:avLst/>
          </a:prstGeom>
          <a:ln w="0">
            <a:noFill/>
          </a:ln>
        </p:spPr>
      </p:pic>
      <p:sp>
        <p:nvSpPr>
          <p:cNvPr id="188" name="Connecteur droit 34"/>
          <p:cNvSpPr/>
          <p:nvPr/>
        </p:nvSpPr>
        <p:spPr>
          <a:xfrm>
            <a:off x="2915640" y="3157560"/>
            <a:ext cx="1146600" cy="775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Connecteur droit 42"/>
          <p:cNvSpPr/>
          <p:nvPr/>
        </p:nvSpPr>
        <p:spPr>
          <a:xfrm>
            <a:off x="2604960" y="3637080"/>
            <a:ext cx="1076400" cy="58392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Connecteur droit 46"/>
          <p:cNvSpPr/>
          <p:nvPr/>
        </p:nvSpPr>
        <p:spPr>
          <a:xfrm>
            <a:off x="3300480" y="2778840"/>
            <a:ext cx="1199160" cy="93816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Triangle isocèle 43"/>
          <p:cNvSpPr/>
          <p:nvPr/>
        </p:nvSpPr>
        <p:spPr>
          <a:xfrm rot="5400000">
            <a:off x="3921120" y="1399680"/>
            <a:ext cx="329040" cy="108720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Connecteur droit 47"/>
          <p:cNvSpPr/>
          <p:nvPr/>
        </p:nvSpPr>
        <p:spPr>
          <a:xfrm flipV="1">
            <a:off x="3235680" y="4547880"/>
            <a:ext cx="405720" cy="7880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Connecteur droit 49"/>
          <p:cNvSpPr/>
          <p:nvPr/>
        </p:nvSpPr>
        <p:spPr>
          <a:xfrm flipV="1">
            <a:off x="4492440" y="6013800"/>
            <a:ext cx="949320" cy="3942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Connecteur droit 51"/>
          <p:cNvSpPr/>
          <p:nvPr/>
        </p:nvSpPr>
        <p:spPr>
          <a:xfrm flipV="1">
            <a:off x="3916800" y="4860360"/>
            <a:ext cx="1020960" cy="96408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5" name="Connecteur droit 54"/>
          <p:cNvSpPr/>
          <p:nvPr/>
        </p:nvSpPr>
        <p:spPr>
          <a:xfrm flipV="1">
            <a:off x="6263640" y="4797000"/>
            <a:ext cx="1774800" cy="31716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ZoneTexte 56"/>
          <p:cNvSpPr/>
          <p:nvPr/>
        </p:nvSpPr>
        <p:spPr>
          <a:xfrm>
            <a:off x="7848720" y="3133440"/>
            <a:ext cx="104328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Pays Giennois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97" name="Connecteur droit 57"/>
          <p:cNvSpPr/>
          <p:nvPr/>
        </p:nvSpPr>
        <p:spPr>
          <a:xfrm>
            <a:off x="7877880" y="3359160"/>
            <a:ext cx="1039320" cy="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Connecteur droit 58"/>
          <p:cNvSpPr/>
          <p:nvPr/>
        </p:nvSpPr>
        <p:spPr>
          <a:xfrm flipV="1">
            <a:off x="7584120" y="3358440"/>
            <a:ext cx="315000" cy="662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Connecteur droit 62"/>
          <p:cNvSpPr/>
          <p:nvPr/>
        </p:nvSpPr>
        <p:spPr>
          <a:xfrm flipV="1">
            <a:off x="6165720" y="1484640"/>
            <a:ext cx="566280" cy="11556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0" name="Image 67"/>
          <p:cNvPicPr/>
          <p:nvPr/>
        </p:nvPicPr>
        <p:blipFill>
          <a:blip r:embed="rId4"/>
          <a:srcRect l="1812" t="64331" r="71303" b="3721"/>
          <a:stretch/>
        </p:blipFill>
        <p:spPr>
          <a:xfrm>
            <a:off x="169200" y="149760"/>
            <a:ext cx="2458080" cy="2064960"/>
          </a:xfrm>
          <a:prstGeom prst="rect">
            <a:avLst/>
          </a:prstGeom>
          <a:ln w="0">
            <a:noFill/>
          </a:ln>
        </p:spPr>
      </p:pic>
      <p:sp>
        <p:nvSpPr>
          <p:cNvPr id="201" name="ZoneTexte 14"/>
          <p:cNvSpPr/>
          <p:nvPr/>
        </p:nvSpPr>
        <p:spPr>
          <a:xfrm>
            <a:off x="3250800" y="1289520"/>
            <a:ext cx="96084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PNR du 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ts val="1001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Perche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202" name="Rectangle 71"/>
          <p:cNvSpPr/>
          <p:nvPr/>
        </p:nvSpPr>
        <p:spPr>
          <a:xfrm>
            <a:off x="1604520" y="260640"/>
            <a:ext cx="67320" cy="1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Rectangle 72"/>
          <p:cNvSpPr/>
          <p:nvPr/>
        </p:nvSpPr>
        <p:spPr>
          <a:xfrm>
            <a:off x="1380960" y="1639440"/>
            <a:ext cx="94320" cy="13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ZoneTexte 73"/>
          <p:cNvSpPr/>
          <p:nvPr/>
        </p:nvSpPr>
        <p:spPr>
          <a:xfrm>
            <a:off x="1308960" y="1567800"/>
            <a:ext cx="14364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T</a:t>
            </a:r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2410</TotalTime>
  <Words>2346</Words>
  <Application>Microsoft Office PowerPoint</Application>
  <PresentationFormat>Affichage à l'écran (4:3)</PresentationFormat>
  <Paragraphs>684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Alice</dc:creator>
  <dc:description/>
  <cp:lastModifiedBy>Clémentine Colliot</cp:lastModifiedBy>
  <cp:revision>66</cp:revision>
  <dcterms:created xsi:type="dcterms:W3CDTF">2020-11-27T13:56:41Z</dcterms:created>
  <dcterms:modified xsi:type="dcterms:W3CDTF">2022-03-04T10:07:59Z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6</vt:i4>
  </property>
  <property fmtid="{D5CDD505-2E9C-101B-9397-08002B2CF9AE}" pid="3" name="PresentationFormat">
    <vt:lpwstr>Affichage à l'écran (4:3)</vt:lpwstr>
  </property>
  <property fmtid="{D5CDD505-2E9C-101B-9397-08002B2CF9AE}" pid="4" name="Slides">
    <vt:i4>6</vt:i4>
  </property>
</Properties>
</file>